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5"/>
  </p:notesMasterIdLst>
  <p:sldIdLst>
    <p:sldId id="256" r:id="rId2"/>
    <p:sldId id="262" r:id="rId3"/>
    <p:sldId id="264" r:id="rId4"/>
    <p:sldId id="374" r:id="rId5"/>
    <p:sldId id="383" r:id="rId6"/>
    <p:sldId id="283" r:id="rId7"/>
    <p:sldId id="265" r:id="rId8"/>
    <p:sldId id="277" r:id="rId9"/>
    <p:sldId id="276" r:id="rId10"/>
    <p:sldId id="278" r:id="rId11"/>
    <p:sldId id="279" r:id="rId12"/>
    <p:sldId id="281" r:id="rId13"/>
    <p:sldId id="282" r:id="rId14"/>
    <p:sldId id="272" r:id="rId15"/>
    <p:sldId id="268" r:id="rId16"/>
    <p:sldId id="284" r:id="rId17"/>
    <p:sldId id="285" r:id="rId18"/>
    <p:sldId id="269" r:id="rId19"/>
    <p:sldId id="372" r:id="rId20"/>
    <p:sldId id="271" r:id="rId21"/>
    <p:sldId id="388" r:id="rId22"/>
    <p:sldId id="273" r:id="rId23"/>
    <p:sldId id="286" r:id="rId24"/>
    <p:sldId id="373" r:id="rId25"/>
    <p:sldId id="287" r:id="rId26"/>
    <p:sldId id="288" r:id="rId27"/>
    <p:sldId id="289" r:id="rId28"/>
    <p:sldId id="293" r:id="rId29"/>
    <p:sldId id="290" r:id="rId30"/>
    <p:sldId id="292" r:id="rId31"/>
    <p:sldId id="385" r:id="rId32"/>
    <p:sldId id="406" r:id="rId33"/>
    <p:sldId id="455" r:id="rId34"/>
    <p:sldId id="294" r:id="rId35"/>
    <p:sldId id="297" r:id="rId36"/>
    <p:sldId id="394" r:id="rId37"/>
    <p:sldId id="302" r:id="rId38"/>
    <p:sldId id="299" r:id="rId39"/>
    <p:sldId id="358" r:id="rId40"/>
    <p:sldId id="375" r:id="rId41"/>
    <p:sldId id="453" r:id="rId42"/>
    <p:sldId id="357" r:id="rId43"/>
    <p:sldId id="355" r:id="rId44"/>
    <p:sldId id="304" r:id="rId45"/>
    <p:sldId id="392" r:id="rId46"/>
    <p:sldId id="305" r:id="rId47"/>
    <p:sldId id="378" r:id="rId48"/>
    <p:sldId id="379" r:id="rId49"/>
    <p:sldId id="307" r:id="rId50"/>
    <p:sldId id="389" r:id="rId51"/>
    <p:sldId id="310" r:id="rId52"/>
    <p:sldId id="311" r:id="rId53"/>
    <p:sldId id="274" r:id="rId54"/>
    <p:sldId id="361" r:id="rId55"/>
    <p:sldId id="459" r:id="rId56"/>
    <p:sldId id="461" r:id="rId57"/>
    <p:sldId id="460" r:id="rId58"/>
    <p:sldId id="414" r:id="rId59"/>
    <p:sldId id="456" r:id="rId60"/>
    <p:sldId id="463" r:id="rId61"/>
    <p:sldId id="451" r:id="rId62"/>
    <p:sldId id="450" r:id="rId63"/>
    <p:sldId id="367" r:id="rId64"/>
    <p:sldId id="363" r:id="rId65"/>
    <p:sldId id="446" r:id="rId66"/>
    <p:sldId id="447" r:id="rId67"/>
    <p:sldId id="312" r:id="rId68"/>
    <p:sldId id="449" r:id="rId69"/>
    <p:sldId id="259" r:id="rId70"/>
    <p:sldId id="419" r:id="rId71"/>
    <p:sldId id="417" r:id="rId72"/>
    <p:sldId id="488" r:id="rId73"/>
    <p:sldId id="420" r:id="rId74"/>
    <p:sldId id="423" r:id="rId75"/>
    <p:sldId id="424" r:id="rId76"/>
    <p:sldId id="421" r:id="rId77"/>
    <p:sldId id="418" r:id="rId78"/>
    <p:sldId id="415" r:id="rId79"/>
    <p:sldId id="438" r:id="rId80"/>
    <p:sldId id="454" r:id="rId81"/>
    <p:sldId id="430" r:id="rId82"/>
    <p:sldId id="440" r:id="rId83"/>
    <p:sldId id="448" r:id="rId84"/>
    <p:sldId id="462" r:id="rId85"/>
    <p:sldId id="318" r:id="rId86"/>
    <p:sldId id="436" r:id="rId87"/>
    <p:sldId id="487" r:id="rId88"/>
    <p:sldId id="339" r:id="rId89"/>
    <p:sldId id="484" r:id="rId90"/>
    <p:sldId id="340" r:id="rId91"/>
    <p:sldId id="486" r:id="rId92"/>
    <p:sldId id="472" r:id="rId93"/>
    <p:sldId id="485" r:id="rId94"/>
    <p:sldId id="467" r:id="rId95"/>
    <p:sldId id="347" r:id="rId96"/>
    <p:sldId id="465" r:id="rId97"/>
    <p:sldId id="348" r:id="rId98"/>
    <p:sldId id="466" r:id="rId99"/>
    <p:sldId id="470" r:id="rId100"/>
    <p:sldId id="471" r:id="rId101"/>
    <p:sldId id="469" r:id="rId102"/>
    <p:sldId id="478" r:id="rId103"/>
    <p:sldId id="317" r:id="rId104"/>
    <p:sldId id="481" r:id="rId105"/>
    <p:sldId id="337" r:id="rId106"/>
    <p:sldId id="482" r:id="rId107"/>
    <p:sldId id="493" r:id="rId108"/>
    <p:sldId id="483" r:id="rId109"/>
    <p:sldId id="476" r:id="rId110"/>
    <p:sldId id="322" r:id="rId111"/>
    <p:sldId id="356" r:id="rId112"/>
    <p:sldId id="489" r:id="rId113"/>
    <p:sldId id="328" r:id="rId114"/>
    <p:sldId id="477" r:id="rId115"/>
    <p:sldId id="331" r:id="rId116"/>
    <p:sldId id="332" r:id="rId117"/>
    <p:sldId id="333" r:id="rId118"/>
    <p:sldId id="334" r:id="rId119"/>
    <p:sldId id="491" r:id="rId120"/>
    <p:sldId id="492" r:id="rId121"/>
    <p:sldId id="490" r:id="rId122"/>
    <p:sldId id="329" r:id="rId123"/>
    <p:sldId id="366" r:id="rId124"/>
    <p:sldId id="323" r:id="rId125"/>
    <p:sldId id="362" r:id="rId126"/>
    <p:sldId id="364" r:id="rId127"/>
    <p:sldId id="428" r:id="rId128"/>
    <p:sldId id="435" r:id="rId129"/>
    <p:sldId id="368" r:id="rId130"/>
    <p:sldId id="369" r:id="rId131"/>
    <p:sldId id="384" r:id="rId132"/>
    <p:sldId id="397" r:id="rId133"/>
    <p:sldId id="391" r:id="rId134"/>
    <p:sldId id="402" r:id="rId135"/>
    <p:sldId id="404" r:id="rId136"/>
    <p:sldId id="405" r:id="rId137"/>
    <p:sldId id="399" r:id="rId138"/>
    <p:sldId id="380" r:id="rId139"/>
    <p:sldId id="381" r:id="rId140"/>
    <p:sldId id="308" r:id="rId141"/>
    <p:sldId id="291" r:id="rId142"/>
    <p:sldId id="258" r:id="rId143"/>
    <p:sldId id="410" r:id="rId1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434" autoAdjust="0"/>
  </p:normalViewPr>
  <p:slideViewPr>
    <p:cSldViewPr>
      <p:cViewPr varScale="1">
        <p:scale>
          <a:sx n="70" d="100"/>
          <a:sy n="70" d="100"/>
        </p:scale>
        <p:origin x="1386" y="84"/>
      </p:cViewPr>
      <p:guideLst>
        <p:guide orient="horz" pos="2160"/>
        <p:guide pos="2880"/>
      </p:guideLst>
    </p:cSldViewPr>
  </p:slideViewPr>
  <p:outlineViewPr>
    <p:cViewPr>
      <p:scale>
        <a:sx n="33" d="100"/>
        <a:sy n="33" d="100"/>
      </p:scale>
      <p:origin x="0" y="-12639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F27547-28A8-4B8F-9EED-AA1696286A6C}" type="datetimeFigureOut">
              <a:rPr lang="en-US" smtClean="0"/>
              <a:t>17-Jun-18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5690DE-4CDB-4773-B615-957CC3EB06CF}" type="slidenum">
              <a:rPr lang="en-US" smtClean="0"/>
              <a:t>‹#›</a:t>
            </a:fld>
            <a:endParaRPr lang="en-US"/>
          </a:p>
        </p:txBody>
      </p:sp>
    </p:spTree>
    <p:extLst>
      <p:ext uri="{BB962C8B-B14F-4D97-AF65-F5344CB8AC3E}">
        <p14:creationId xmlns:p14="http://schemas.microsoft.com/office/powerpoint/2010/main" val="2551477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5690DE-4CDB-4773-B615-957CC3EB06CF}" type="slidenum">
              <a:rPr lang="en-US" smtClean="0"/>
              <a:t>63</a:t>
            </a:fld>
            <a:endParaRPr lang="en-US"/>
          </a:p>
        </p:txBody>
      </p:sp>
    </p:spTree>
    <p:extLst>
      <p:ext uri="{BB962C8B-B14F-4D97-AF65-F5344CB8AC3E}">
        <p14:creationId xmlns:p14="http://schemas.microsoft.com/office/powerpoint/2010/main" val="4293779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17-Jun-18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78564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17-Jun-18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6201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17-Jun-18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99410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17-Jun-18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4325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17-Jun-18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8934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17-Jun-18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2058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17-Jun-18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89707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17-Jun-18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77453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17-Jun-18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3524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17-Jun-18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24882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17-Jun-18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9038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17-Jun-18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252006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 Id="rId5" Type="http://schemas.openxmlformats.org/officeDocument/2006/relationships/image" Target="../media/image94.jpeg"/><Relationship Id="rId4" Type="http://schemas.openxmlformats.org/officeDocument/2006/relationships/image" Target="../media/image93.jpeg"/></Relationships>
</file>

<file path=ppt/slides/_rels/slide1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6.jpg"/><Relationship Id="rId4" Type="http://schemas.openxmlformats.org/officeDocument/2006/relationships/image" Target="../media/image105.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5" Type="http://schemas.openxmlformats.org/officeDocument/2006/relationships/image" Target="../media/image114.jpeg"/><Relationship Id="rId4" Type="http://schemas.openxmlformats.org/officeDocument/2006/relationships/image" Target="../media/image113.jpe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file:///C:\Users\MHennawy\Desktop\placenta%20accreta\impot.htm"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eg"/><Relationship Id="rId4" Type="http://schemas.openxmlformats.org/officeDocument/2006/relationships/image" Target="../media/image29.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8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9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00400" y="228600"/>
            <a:ext cx="3810000" cy="6283657"/>
          </a:xfrm>
        </p:spPr>
        <p:txBody>
          <a:bodyPr>
            <a:noAutofit/>
          </a:bodyPr>
          <a:lstStyle/>
          <a:p>
            <a:r>
              <a:rPr lang="en-US" sz="5400" dirty="0" smtClean="0">
                <a:solidFill>
                  <a:schemeClr val="accent2">
                    <a:lumMod val="75000"/>
                  </a:schemeClr>
                </a:solidFill>
              </a:rPr>
              <a:t/>
            </a:r>
            <a:br>
              <a:rPr lang="en-US" sz="5400" dirty="0" smtClean="0">
                <a:solidFill>
                  <a:schemeClr val="accent2">
                    <a:lumMod val="75000"/>
                  </a:schemeClr>
                </a:solidFill>
              </a:rPr>
            </a:br>
            <a:r>
              <a:rPr lang="en-US" sz="5400" dirty="0">
                <a:solidFill>
                  <a:schemeClr val="accent2">
                    <a:lumMod val="75000"/>
                  </a:schemeClr>
                </a:solidFill>
              </a:rPr>
              <a:t/>
            </a:r>
            <a:br>
              <a:rPr lang="en-US" sz="5400" dirty="0">
                <a:solidFill>
                  <a:schemeClr val="accent2">
                    <a:lumMod val="75000"/>
                  </a:schemeClr>
                </a:solidFill>
              </a:rPr>
            </a:br>
            <a:r>
              <a:rPr lang="en-US" sz="5400" dirty="0" smtClean="0">
                <a:solidFill>
                  <a:schemeClr val="accent2">
                    <a:lumMod val="75000"/>
                  </a:schemeClr>
                </a:solidFill>
              </a:rPr>
              <a:t/>
            </a:r>
            <a:br>
              <a:rPr lang="en-US" sz="5400" dirty="0" smtClean="0">
                <a:solidFill>
                  <a:schemeClr val="accent2">
                    <a:lumMod val="75000"/>
                  </a:schemeClr>
                </a:solidFill>
              </a:rPr>
            </a:br>
            <a:r>
              <a:rPr lang="en-US" sz="6600" b="1" dirty="0" smtClean="0">
                <a:solidFill>
                  <a:srgbClr val="FF0000"/>
                </a:solidFill>
              </a:rPr>
              <a:t>Abnormal Invasive </a:t>
            </a:r>
            <a:br>
              <a:rPr lang="en-US" sz="6600" b="1" dirty="0" smtClean="0">
                <a:solidFill>
                  <a:srgbClr val="FF0000"/>
                </a:solidFill>
              </a:rPr>
            </a:br>
            <a:r>
              <a:rPr lang="en-US" sz="6600" b="1" dirty="0" smtClean="0">
                <a:solidFill>
                  <a:srgbClr val="FF0000"/>
                </a:solidFill>
              </a:rPr>
              <a:t>Placenta</a:t>
            </a:r>
            <a:br>
              <a:rPr lang="en-US" sz="6600" b="1" dirty="0" smtClean="0">
                <a:solidFill>
                  <a:srgbClr val="FF0000"/>
                </a:solidFill>
              </a:rPr>
            </a:br>
            <a:r>
              <a:rPr lang="en-US" sz="6600" b="1" dirty="0" smtClean="0">
                <a:solidFill>
                  <a:srgbClr val="FF0000"/>
                </a:solidFill>
              </a:rPr>
              <a:t>(AIP)</a:t>
            </a:r>
            <a:br>
              <a:rPr lang="en-US" sz="6600" b="1" dirty="0" smtClean="0">
                <a:solidFill>
                  <a:srgbClr val="FF0000"/>
                </a:solidFill>
              </a:rPr>
            </a:br>
            <a:r>
              <a:rPr lang="en-US" sz="6000" dirty="0" smtClean="0">
                <a:solidFill>
                  <a:schemeClr val="accent2">
                    <a:lumMod val="75000"/>
                  </a:schemeClr>
                </a:solidFill>
              </a:rPr>
              <a:t/>
            </a:r>
            <a:br>
              <a:rPr lang="en-US" sz="6000" dirty="0" smtClean="0">
                <a:solidFill>
                  <a:schemeClr val="accent2">
                    <a:lumMod val="75000"/>
                  </a:schemeClr>
                </a:solidFill>
              </a:rPr>
            </a:br>
            <a:r>
              <a:rPr lang="en-US" sz="6000" b="1" dirty="0" smtClean="0">
                <a:solidFill>
                  <a:srgbClr val="FF0000"/>
                </a:solidFill>
              </a:rPr>
              <a:t/>
            </a:r>
            <a:br>
              <a:rPr lang="en-US" sz="6000" b="1" dirty="0" smtClean="0">
                <a:solidFill>
                  <a:srgbClr val="FF0000"/>
                </a:solidFill>
              </a:rPr>
            </a:br>
            <a:endParaRPr lang="en-US" sz="6000" b="1" dirty="0">
              <a:solidFill>
                <a:srgbClr val="FF0000"/>
              </a:solidFill>
            </a:endParaRPr>
          </a:p>
        </p:txBody>
      </p:sp>
      <p:sp>
        <p:nvSpPr>
          <p:cNvPr id="3" name="Subtitle 2"/>
          <p:cNvSpPr>
            <a:spLocks noGrp="1"/>
          </p:cNvSpPr>
          <p:nvPr>
            <p:ph type="subTitle" idx="1"/>
          </p:nvPr>
        </p:nvSpPr>
        <p:spPr>
          <a:xfrm>
            <a:off x="0" y="3505200"/>
            <a:ext cx="3380550" cy="1412543"/>
          </a:xfrm>
        </p:spPr>
        <p:txBody>
          <a:bodyPr>
            <a:normAutofit fontScale="55000" lnSpcReduction="20000"/>
          </a:bodyPr>
          <a:lstStyle/>
          <a:p>
            <a:r>
              <a:rPr lang="en-US" sz="3600" b="1" dirty="0">
                <a:solidFill>
                  <a:srgbClr val="002060"/>
                </a:solidFill>
              </a:rPr>
              <a:t>Muhammad  M  Al </a:t>
            </a:r>
            <a:r>
              <a:rPr lang="en-US" sz="3600" b="1" dirty="0" err="1">
                <a:solidFill>
                  <a:srgbClr val="002060"/>
                </a:solidFill>
              </a:rPr>
              <a:t>Hennawy</a:t>
            </a:r>
            <a:endParaRPr lang="en-US" sz="3600" b="1" dirty="0">
              <a:solidFill>
                <a:srgbClr val="002060"/>
              </a:solidFill>
            </a:endParaRPr>
          </a:p>
          <a:p>
            <a:r>
              <a:rPr lang="en-US" b="1" dirty="0">
                <a:solidFill>
                  <a:srgbClr val="FF0000"/>
                </a:solidFill>
              </a:rPr>
              <a:t>Consultant Obstetrician &amp; </a:t>
            </a:r>
            <a:r>
              <a:rPr lang="en-US" b="1" dirty="0" err="1">
                <a:solidFill>
                  <a:srgbClr val="FF0000"/>
                </a:solidFill>
              </a:rPr>
              <a:t>Gynacologist</a:t>
            </a:r>
            <a:endParaRPr lang="en-US" b="1" dirty="0">
              <a:solidFill>
                <a:srgbClr val="FF0000"/>
              </a:solidFill>
            </a:endParaRPr>
          </a:p>
          <a:p>
            <a:r>
              <a:rPr lang="en-US" b="1" dirty="0" err="1"/>
              <a:t>Ras</a:t>
            </a:r>
            <a:r>
              <a:rPr lang="en-US" b="1" dirty="0"/>
              <a:t> El Bar Central Hospital ,</a:t>
            </a:r>
          </a:p>
          <a:p>
            <a:r>
              <a:rPr lang="en-US" b="1" dirty="0"/>
              <a:t> Dumyat </a:t>
            </a:r>
            <a:r>
              <a:rPr lang="en-US" b="1" dirty="0" err="1"/>
              <a:t>Specialised</a:t>
            </a:r>
            <a:r>
              <a:rPr lang="en-US" b="1" dirty="0"/>
              <a:t> Hospital ,</a:t>
            </a:r>
          </a:p>
          <a:p>
            <a:r>
              <a:rPr lang="en-US" b="1" dirty="0"/>
              <a:t> Egypt</a:t>
            </a:r>
            <a:endParaRPr lang="en-US" dirty="0"/>
          </a:p>
          <a:p>
            <a:endParaRPr lang="en-US" dirty="0">
              <a:solidFill>
                <a:schemeClr val="tx1"/>
              </a:solidFill>
            </a:endParaRPr>
          </a:p>
        </p:txBody>
      </p:sp>
      <p:pic>
        <p:nvPicPr>
          <p:cNvPr id="6" name="Picture 7" descr="mmhennawy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124883" cy="309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C:\Documents and Settings\mmhennawy\Desktop\placenta accreta\01.gif"/>
          <p:cNvPicPr>
            <a:picLocks noChangeAspect="1" noChangeArrowheads="1"/>
          </p:cNvPicPr>
          <p:nvPr/>
        </p:nvPicPr>
        <p:blipFill>
          <a:blip r:embed="rId3"/>
          <a:srcRect/>
          <a:stretch>
            <a:fillRect/>
          </a:stretch>
        </p:blipFill>
        <p:spPr bwMode="auto">
          <a:xfrm>
            <a:off x="7391400" y="4724400"/>
            <a:ext cx="1752600" cy="2133600"/>
          </a:xfrm>
          <a:prstGeom prst="rect">
            <a:avLst/>
          </a:prstGeom>
          <a:noFill/>
        </p:spPr>
      </p:pic>
      <p:pic>
        <p:nvPicPr>
          <p:cNvPr id="3074" name="Picture 2"/>
          <p:cNvPicPr>
            <a:picLocks noChangeAspect="1" noChangeArrowheads="1"/>
          </p:cNvPicPr>
          <p:nvPr/>
        </p:nvPicPr>
        <p:blipFill>
          <a:blip r:embed="rId4"/>
          <a:srcRect/>
          <a:stretch>
            <a:fillRect/>
          </a:stretch>
        </p:blipFill>
        <p:spPr bwMode="auto">
          <a:xfrm>
            <a:off x="7084940" y="0"/>
            <a:ext cx="2059060" cy="2819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Degree Of Placental Invasiveness </a:t>
            </a:r>
            <a:endParaRPr lang="en-US" dirty="0"/>
          </a:p>
        </p:txBody>
      </p:sp>
      <p:sp>
        <p:nvSpPr>
          <p:cNvPr id="3" name="Content Placeholder 2"/>
          <p:cNvSpPr>
            <a:spLocks noGrp="1"/>
          </p:cNvSpPr>
          <p:nvPr>
            <p:ph idx="1"/>
          </p:nvPr>
        </p:nvSpPr>
        <p:spPr/>
        <p:txBody>
          <a:bodyPr/>
          <a:lstStyle/>
          <a:p>
            <a:r>
              <a:rPr lang="en-US" dirty="0"/>
              <a:t>Again the success rate and outcome of each procedure is directly linked </a:t>
            </a:r>
            <a:r>
              <a:rPr lang="en-US" dirty="0" smtClean="0"/>
              <a:t>to</a:t>
            </a:r>
          </a:p>
          <a:p>
            <a:r>
              <a:rPr lang="en-US" dirty="0" smtClean="0"/>
              <a:t>in   </a:t>
            </a:r>
            <a:r>
              <a:rPr lang="en-US" dirty="0" smtClean="0">
                <a:solidFill>
                  <a:srgbClr val="FF0000"/>
                </a:solidFill>
              </a:rPr>
              <a:t>a -depth , b- size and  c- site </a:t>
            </a:r>
            <a:endParaRPr lang="en-US"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381375"/>
            <a:ext cx="5584144" cy="3476625"/>
          </a:xfrm>
          <a:prstGeom prst="rect">
            <a:avLst/>
          </a:prstGeom>
        </p:spPr>
      </p:pic>
    </p:spTree>
    <p:extLst>
      <p:ext uri="{BB962C8B-B14F-4D97-AF65-F5344CB8AC3E}">
        <p14:creationId xmlns:p14="http://schemas.microsoft.com/office/powerpoint/2010/main" val="27546263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lstStyle/>
          <a:p>
            <a:pPr algn="ctr"/>
            <a:r>
              <a:rPr lang="en-US" dirty="0" smtClean="0"/>
              <a:t>Symbol ‘?’ suture</a:t>
            </a:r>
            <a:endParaRPr lang="en-US" dirty="0"/>
          </a:p>
        </p:txBody>
      </p:sp>
      <p:sp>
        <p:nvSpPr>
          <p:cNvPr id="3" name="Content Placeholder 2"/>
          <p:cNvSpPr>
            <a:spLocks noGrp="1"/>
          </p:cNvSpPr>
          <p:nvPr>
            <p:ph idx="1"/>
          </p:nvPr>
        </p:nvSpPr>
        <p:spPr>
          <a:xfrm>
            <a:off x="533400" y="1219200"/>
            <a:ext cx="7886700" cy="4351338"/>
          </a:xfrm>
        </p:spPr>
        <p:txBody>
          <a:bodyPr/>
          <a:lstStyle/>
          <a:p>
            <a:r>
              <a:rPr lang="en-US" dirty="0" smtClean="0"/>
              <a:t>. The arrows indicate the direction and line of the suture; the numbers represent the puncture point and the piercing sequence. A 70 mm semicircular needle with absorbable thread is entered into the uterus 1 cm from the margin of placenta </a:t>
            </a:r>
            <a:r>
              <a:rPr lang="en-US" dirty="0" err="1" smtClean="0"/>
              <a:t>accreta</a:t>
            </a:r>
            <a:r>
              <a:rPr lang="en-US" dirty="0" smtClean="0"/>
              <a:t> at the right lower quadrant of posterior uterine wall, threading upwards within the uterine cavity and emerging 1 cm from the area of placenta accrete at the left upper quadrant of posterior wall</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306" y="3581400"/>
            <a:ext cx="6660419" cy="3162300"/>
          </a:xfrm>
          <a:prstGeom prst="rect">
            <a:avLst/>
          </a:prstGeom>
        </p:spPr>
      </p:pic>
    </p:spTree>
    <p:extLst>
      <p:ext uri="{BB962C8B-B14F-4D97-AF65-F5344CB8AC3E}">
        <p14:creationId xmlns:p14="http://schemas.microsoft.com/office/powerpoint/2010/main" val="9054861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57400"/>
            <a:ext cx="7886700" cy="1325563"/>
          </a:xfrm>
        </p:spPr>
        <p:txBody>
          <a:bodyPr/>
          <a:lstStyle/>
          <a:p>
            <a:pPr algn="ctr"/>
            <a:r>
              <a:rPr lang="en-US" dirty="0"/>
              <a:t>Compression Suture </a:t>
            </a:r>
            <a:r>
              <a:rPr lang="en-US" dirty="0" smtClean="0"/>
              <a:t>In All The Uterus </a:t>
            </a:r>
            <a:endParaRPr lang="en-US" dirty="0"/>
          </a:p>
        </p:txBody>
      </p:sp>
    </p:spTree>
    <p:extLst>
      <p:ext uri="{BB962C8B-B14F-4D97-AF65-F5344CB8AC3E}">
        <p14:creationId xmlns:p14="http://schemas.microsoft.com/office/powerpoint/2010/main" val="5733577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04800" y="274638"/>
            <a:ext cx="8382000" cy="487362"/>
          </a:xfrm>
        </p:spPr>
        <p:txBody>
          <a:bodyPr>
            <a:normAutofit fontScale="90000"/>
          </a:bodyPr>
          <a:lstStyle/>
          <a:p>
            <a:pPr algn="ctr"/>
            <a:r>
              <a:rPr lang="en-US" altLang="en-US" sz="4000" dirty="0" smtClean="0"/>
              <a:t>B-Lynch </a:t>
            </a:r>
            <a:r>
              <a:rPr lang="en-US" altLang="en-US" sz="4000" dirty="0" smtClean="0">
                <a:solidFill>
                  <a:schemeClr val="tx1"/>
                </a:solidFill>
              </a:rPr>
              <a:t>Following cesarean section</a:t>
            </a:r>
            <a:endParaRPr lang="ar-EG" altLang="en-US" sz="4000" dirty="0" smtClean="0">
              <a:solidFill>
                <a:schemeClr val="tx1"/>
              </a:solidFill>
            </a:endParaRPr>
          </a:p>
        </p:txBody>
      </p:sp>
      <p:sp>
        <p:nvSpPr>
          <p:cNvPr id="24579" name="Content Placeholder 2"/>
          <p:cNvSpPr>
            <a:spLocks noGrp="1"/>
          </p:cNvSpPr>
          <p:nvPr>
            <p:ph idx="1"/>
          </p:nvPr>
        </p:nvSpPr>
        <p:spPr>
          <a:xfrm>
            <a:off x="304800" y="838200"/>
            <a:ext cx="6858000" cy="5715000"/>
          </a:xfrm>
        </p:spPr>
        <p:txBody>
          <a:bodyPr>
            <a:normAutofit fontScale="92500" lnSpcReduction="20000"/>
          </a:bodyPr>
          <a:lstStyle/>
          <a:p>
            <a:pPr algn="l" rtl="0">
              <a:defRPr/>
            </a:pPr>
            <a:r>
              <a:rPr lang="en-US" sz="1400" dirty="0" smtClean="0"/>
              <a:t>With a second assistant maintaining the bimanual compression</a:t>
            </a:r>
          </a:p>
          <a:p>
            <a:pPr algn="l" rtl="0">
              <a:defRPr/>
            </a:pPr>
            <a:r>
              <a:rPr lang="en-US" sz="1400" dirty="0" smtClean="0"/>
              <a:t>The operator displaces the bladder inferiorly </a:t>
            </a:r>
          </a:p>
          <a:p>
            <a:pPr algn="l" rtl="0">
              <a:defRPr/>
            </a:pPr>
            <a:r>
              <a:rPr lang="en-US" sz="1400" dirty="0" smtClean="0"/>
              <a:t>First stitch is inserted 3 cm below the lower margin of the lower segment uterine incision on the </a:t>
            </a:r>
            <a:r>
              <a:rPr lang="en-US" sz="1400" dirty="0" err="1" smtClean="0"/>
              <a:t>patient,s</a:t>
            </a:r>
            <a:r>
              <a:rPr lang="en-US" sz="1400" dirty="0" smtClean="0"/>
              <a:t> left side</a:t>
            </a:r>
          </a:p>
          <a:p>
            <a:pPr algn="l" rtl="0">
              <a:defRPr/>
            </a:pPr>
            <a:r>
              <a:rPr lang="en-US" sz="1400" dirty="0" smtClean="0"/>
              <a:t>Then threaded through  the uterine cavity to emerge 3 cm above the upper uterine incision margin and approximately 4 cm from the lateral border of the uterus</a:t>
            </a:r>
          </a:p>
          <a:p>
            <a:pPr algn="l" rtl="0">
              <a:defRPr/>
            </a:pPr>
            <a:r>
              <a:rPr lang="en-US" sz="1400" dirty="0" smtClean="0"/>
              <a:t>The suture is then brought  over the </a:t>
            </a:r>
            <a:r>
              <a:rPr lang="en-US" sz="1400" dirty="0" err="1" smtClean="0"/>
              <a:t>fundus</a:t>
            </a:r>
            <a:r>
              <a:rPr lang="en-US" sz="1400" dirty="0" smtClean="0"/>
              <a:t> vertically </a:t>
            </a:r>
            <a:r>
              <a:rPr lang="en-US" sz="1400" dirty="0" err="1" smtClean="0"/>
              <a:t>tp</a:t>
            </a:r>
            <a:r>
              <a:rPr lang="en-US" sz="1400" dirty="0" smtClean="0"/>
              <a:t> the posterior  side , maintaining the  same 4 cm distance from the lateral border</a:t>
            </a:r>
          </a:p>
          <a:p>
            <a:pPr algn="l" rtl="0">
              <a:defRPr/>
            </a:pPr>
            <a:r>
              <a:rPr lang="en-US" sz="1400" dirty="0" smtClean="0"/>
              <a:t>The needle is reinserted at the level of insertion of the </a:t>
            </a:r>
            <a:r>
              <a:rPr lang="en-US" sz="1400" dirty="0" err="1" smtClean="0"/>
              <a:t>uterosacral</a:t>
            </a:r>
            <a:r>
              <a:rPr lang="en-US" sz="1400" dirty="0" smtClean="0"/>
              <a:t> ligament into the uterine cavity </a:t>
            </a:r>
          </a:p>
          <a:p>
            <a:pPr algn="l" rtl="0">
              <a:defRPr/>
            </a:pPr>
            <a:r>
              <a:rPr lang="en-US" sz="1400" dirty="0" smtClean="0"/>
              <a:t>The needle is then brought horizontally across the cavity to the other side of the posterior uterine wall</a:t>
            </a:r>
          </a:p>
          <a:p>
            <a:pPr algn="l" rtl="0">
              <a:defRPr/>
            </a:pPr>
            <a:r>
              <a:rPr lang="en-US" sz="1400" dirty="0" smtClean="0"/>
              <a:t>Exiting the cavity through the wall, thus bringing the suture outside the posterior wall</a:t>
            </a:r>
          </a:p>
          <a:p>
            <a:pPr algn="l" rtl="0">
              <a:defRPr/>
            </a:pPr>
            <a:r>
              <a:rPr lang="en-US" sz="1400" dirty="0" smtClean="0"/>
              <a:t>The suture is again  brought over the </a:t>
            </a:r>
            <a:r>
              <a:rPr lang="en-US" sz="1400" dirty="0" err="1" smtClean="0"/>
              <a:t>fundus</a:t>
            </a:r>
            <a:r>
              <a:rPr lang="en-US" sz="1400" dirty="0" smtClean="0"/>
              <a:t> onto the anterior right side of the uterus </a:t>
            </a:r>
          </a:p>
          <a:p>
            <a:pPr algn="l" rtl="0">
              <a:defRPr/>
            </a:pPr>
            <a:r>
              <a:rPr lang="en-US" sz="1400" dirty="0" smtClean="0"/>
              <a:t>The needle is then enters  and exits the anterior wall  at the corresponding points  on the right side</a:t>
            </a:r>
          </a:p>
          <a:p>
            <a:pPr algn="l" rtl="0">
              <a:defRPr/>
            </a:pPr>
            <a:r>
              <a:rPr lang="en-US" sz="1400" dirty="0" smtClean="0"/>
              <a:t>During this process , the assistant maintains the compression as the suture is applied to ensure  progressive and uniform tension to be applied as the suture compresses the uterus and to avoid slippage</a:t>
            </a:r>
          </a:p>
          <a:p>
            <a:pPr algn="l" rtl="0">
              <a:defRPr/>
            </a:pPr>
            <a:r>
              <a:rPr lang="en-US" sz="1400" dirty="0" smtClean="0"/>
              <a:t>The ends of the suture are under tension and tied with a double throw after the lower uterine segment incision is closed  to ensure that  the corners of incision  are secured  and included in the repair of incision without leaving any bleeding points </a:t>
            </a:r>
          </a:p>
          <a:p>
            <a:pPr algn="l" rtl="0">
              <a:defRPr/>
            </a:pPr>
            <a:r>
              <a:rPr lang="en-US" sz="1400" dirty="0" smtClean="0"/>
              <a:t>The first assistant  then confirms  that  the vaginal bleeding is controlled and then abdomen is closed</a:t>
            </a:r>
          </a:p>
          <a:p>
            <a:pPr algn="l" rtl="0">
              <a:defRPr/>
            </a:pPr>
            <a:r>
              <a:rPr lang="en-US" sz="1700" b="1" dirty="0" smtClean="0">
                <a:solidFill>
                  <a:srgbClr val="92D050"/>
                </a:solidFill>
              </a:rPr>
              <a:t>B-Lynch following vaginal delivery</a:t>
            </a:r>
          </a:p>
          <a:p>
            <a:pPr algn="l" rtl="0">
              <a:defRPr/>
            </a:pPr>
            <a:r>
              <a:rPr lang="en-US" sz="1400" dirty="0" err="1" smtClean="0">
                <a:solidFill>
                  <a:srgbClr val="92D050"/>
                </a:solidFill>
              </a:rPr>
              <a:t>Hysterotomy</a:t>
            </a:r>
            <a:r>
              <a:rPr lang="en-US" sz="1400" dirty="0" smtClean="0">
                <a:solidFill>
                  <a:srgbClr val="92D050"/>
                </a:solidFill>
              </a:rPr>
              <a:t> is recommended to ensure that the uterine cavity is empty , exclude abnormal </a:t>
            </a:r>
            <a:r>
              <a:rPr lang="en-US" sz="1400" dirty="0" err="1" smtClean="0">
                <a:solidFill>
                  <a:srgbClr val="92D050"/>
                </a:solidFill>
              </a:rPr>
              <a:t>placentation</a:t>
            </a:r>
            <a:r>
              <a:rPr lang="en-US" sz="1400" dirty="0" smtClean="0">
                <a:solidFill>
                  <a:srgbClr val="92D050"/>
                </a:solidFill>
              </a:rPr>
              <a:t> , and remove the large blood clots</a:t>
            </a:r>
          </a:p>
          <a:p>
            <a:pPr algn="l" rtl="0">
              <a:defRPr/>
            </a:pPr>
            <a:endParaRPr lang="en-US" sz="1400" dirty="0" smtClean="0"/>
          </a:p>
        </p:txBody>
      </p:sp>
      <p:sp>
        <p:nvSpPr>
          <p:cNvPr id="24580" name="Picture 5"/>
          <p:cNvSpPr>
            <a:spLocks noChangeAspect="1" noChangeArrowheads="1"/>
          </p:cNvSpPr>
          <p:nvPr/>
        </p:nvSpPr>
        <p:spPr bwMode="auto">
          <a:xfrm>
            <a:off x="5715000" y="2286000"/>
            <a:ext cx="3057525" cy="294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EG" altLang="en-US"/>
          </a:p>
        </p:txBody>
      </p:sp>
      <p:pic>
        <p:nvPicPr>
          <p:cNvPr id="24581" name="Picture 6" descr="C:\Documents and Settings\muhammad\Desktop\b lync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295400"/>
            <a:ext cx="1828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04755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normAutofit fontScale="90000"/>
          </a:bodyPr>
          <a:lstStyle/>
          <a:p>
            <a:pPr algn="ctr"/>
            <a:r>
              <a:rPr lang="en-US" dirty="0"/>
              <a:t/>
            </a:r>
            <a:br>
              <a:rPr lang="en-US" dirty="0"/>
            </a:br>
            <a:r>
              <a:rPr lang="en-US" dirty="0" smtClean="0"/>
              <a:t>Modified  B-Lynch </a:t>
            </a:r>
            <a:r>
              <a:rPr lang="en-US" dirty="0"/>
              <a:t>suture</a:t>
            </a:r>
            <a:br>
              <a:rPr lang="en-US" dirty="0"/>
            </a:br>
            <a:r>
              <a:rPr lang="en-US" dirty="0"/>
              <a:t/>
            </a:r>
            <a:br>
              <a:rPr lang="en-US" dirty="0"/>
            </a:br>
            <a:endParaRPr lang="en-US" dirty="0"/>
          </a:p>
        </p:txBody>
      </p:sp>
      <p:sp>
        <p:nvSpPr>
          <p:cNvPr id="3" name="Content Placeholder 2"/>
          <p:cNvSpPr>
            <a:spLocks noGrp="1"/>
          </p:cNvSpPr>
          <p:nvPr>
            <p:ph idx="1"/>
          </p:nvPr>
        </p:nvSpPr>
        <p:spPr>
          <a:xfrm>
            <a:off x="152400" y="1066800"/>
            <a:ext cx="7886700" cy="4351338"/>
          </a:xfrm>
        </p:spPr>
        <p:txBody>
          <a:bodyPr>
            <a:normAutofit fontScale="92500" lnSpcReduction="10000"/>
          </a:bodyPr>
          <a:lstStyle/>
          <a:p>
            <a:pPr marL="0" indent="0">
              <a:buNone/>
            </a:pPr>
            <a:r>
              <a:rPr lang="en-US" dirty="0"/>
              <a:t>Steps of the new modified Lynch technique </a:t>
            </a:r>
            <a:endParaRPr lang="en-US" dirty="0" smtClean="0"/>
          </a:p>
          <a:p>
            <a:pPr marL="0" indent="0">
              <a:buNone/>
            </a:pPr>
            <a:r>
              <a:rPr lang="en-US" dirty="0" smtClean="0"/>
              <a:t>Exteriorize </a:t>
            </a:r>
            <a:r>
              <a:rPr lang="en-US" dirty="0"/>
              <a:t>the uterus, removal of sutures of lower </a:t>
            </a:r>
            <a:r>
              <a:rPr lang="en-US" dirty="0" err="1" smtClean="0"/>
              <a:t>seg</a:t>
            </a:r>
            <a:r>
              <a:rPr lang="en-US" dirty="0" smtClean="0"/>
              <a:t>- </a:t>
            </a:r>
            <a:r>
              <a:rPr lang="en-US" dirty="0" err="1" smtClean="0"/>
              <a:t>ment</a:t>
            </a:r>
            <a:r>
              <a:rPr lang="en-US" dirty="0" smtClean="0"/>
              <a:t> </a:t>
            </a:r>
            <a:r>
              <a:rPr lang="en-US" dirty="0"/>
              <a:t>cesarean </a:t>
            </a:r>
            <a:r>
              <a:rPr lang="en-US" dirty="0" smtClean="0"/>
              <a:t>section.</a:t>
            </a:r>
          </a:p>
          <a:p>
            <a:pPr marL="0" indent="0">
              <a:buNone/>
            </a:pPr>
            <a:r>
              <a:rPr lang="en-US" dirty="0" smtClean="0"/>
              <a:t> </a:t>
            </a:r>
            <a:r>
              <a:rPr lang="en-US" dirty="0"/>
              <a:t>The assistant stretched up </a:t>
            </a:r>
            <a:r>
              <a:rPr lang="en-US" dirty="0" smtClean="0"/>
              <a:t>the uterus</a:t>
            </a:r>
            <a:r>
              <a:rPr lang="en-US" dirty="0"/>
              <a:t>, </a:t>
            </a:r>
            <a:endParaRPr lang="en-US" dirty="0" smtClean="0"/>
          </a:p>
          <a:p>
            <a:pPr marL="0" indent="0">
              <a:buNone/>
            </a:pPr>
            <a:r>
              <a:rPr lang="en-US" dirty="0" smtClean="0"/>
              <a:t>the </a:t>
            </a:r>
            <a:r>
              <a:rPr lang="en-US" dirty="0"/>
              <a:t>1st stitch is placed 2 cm below the lower </a:t>
            </a:r>
            <a:r>
              <a:rPr lang="en-US" dirty="0" err="1" smtClean="0"/>
              <a:t>seg</a:t>
            </a:r>
            <a:r>
              <a:rPr lang="en-US" dirty="0" smtClean="0"/>
              <a:t>- </a:t>
            </a:r>
            <a:r>
              <a:rPr lang="en-US" dirty="0" err="1" smtClean="0"/>
              <a:t>ment</a:t>
            </a:r>
            <a:r>
              <a:rPr lang="en-US" dirty="0" smtClean="0"/>
              <a:t> </a:t>
            </a:r>
            <a:r>
              <a:rPr lang="en-US" dirty="0"/>
              <a:t>incision and 2 cm medial to the lateral angle </a:t>
            </a:r>
            <a:r>
              <a:rPr lang="en-US" dirty="0" smtClean="0"/>
              <a:t>to come </a:t>
            </a:r>
            <a:r>
              <a:rPr lang="en-US" dirty="0"/>
              <a:t>on the same side on the upper flap then cross </a:t>
            </a:r>
            <a:r>
              <a:rPr lang="en-US" dirty="0" smtClean="0"/>
              <a:t>on the </a:t>
            </a:r>
            <a:r>
              <a:rPr lang="en-US" dirty="0"/>
              <a:t>fundus to the contralateral side above the </a:t>
            </a:r>
            <a:r>
              <a:rPr lang="en-US" dirty="0" err="1"/>
              <a:t>uterosacral</a:t>
            </a:r>
            <a:endParaRPr lang="en-US" dirty="0"/>
          </a:p>
          <a:p>
            <a:pPr marL="0" indent="0">
              <a:buNone/>
            </a:pPr>
            <a:r>
              <a:rPr lang="en-US" dirty="0"/>
              <a:t>then to the other </a:t>
            </a:r>
            <a:r>
              <a:rPr lang="en-US" dirty="0" err="1"/>
              <a:t>uterosacral</a:t>
            </a:r>
            <a:r>
              <a:rPr lang="en-US" dirty="0"/>
              <a:t> then to the </a:t>
            </a:r>
            <a:r>
              <a:rPr lang="en-US" dirty="0" smtClean="0"/>
              <a:t>contralateral flap </a:t>
            </a:r>
            <a:r>
              <a:rPr lang="en-US" dirty="0"/>
              <a:t>in a figure of eight fashion then after tightening of</a:t>
            </a:r>
          </a:p>
          <a:p>
            <a:pPr marL="0" indent="0">
              <a:buNone/>
            </a:pPr>
            <a:r>
              <a:rPr lang="en-US" dirty="0"/>
              <a:t>this suture the needle is passed through avascular area</a:t>
            </a:r>
          </a:p>
          <a:p>
            <a:pPr marL="0" indent="0">
              <a:buNone/>
            </a:pPr>
            <a:r>
              <a:rPr lang="en-US" dirty="0"/>
              <a:t>in the broad ligament to the back while the tape is</a:t>
            </a:r>
          </a:p>
          <a:p>
            <a:pPr marL="0" indent="0">
              <a:buNone/>
            </a:pPr>
            <a:r>
              <a:rPr lang="en-US" dirty="0"/>
              <a:t>passed through a window on the opposite side made by</a:t>
            </a:r>
          </a:p>
          <a:p>
            <a:pPr marL="0" indent="0">
              <a:buNone/>
            </a:pPr>
            <a:r>
              <a:rPr lang="en-US" dirty="0"/>
              <a:t>an artery forceps to become on the posterior aspect of</a:t>
            </a:r>
          </a:p>
          <a:p>
            <a:pPr marL="0" indent="0">
              <a:buNone/>
            </a:pPr>
            <a:r>
              <a:rPr lang="en-US" dirty="0"/>
              <a:t>the uterus. </a:t>
            </a:r>
            <a:endParaRPr lang="en-US" dirty="0" smtClean="0"/>
          </a:p>
          <a:p>
            <a:pPr marL="0" indent="0">
              <a:buNone/>
            </a:pPr>
            <a:r>
              <a:rPr lang="en-US" dirty="0" smtClean="0"/>
              <a:t>Tightening </a:t>
            </a:r>
            <a:r>
              <a:rPr lang="en-US" dirty="0"/>
              <a:t>of the transverse suture is done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3470733"/>
            <a:ext cx="3429000" cy="3387267"/>
          </a:xfrm>
          <a:prstGeom prst="rect">
            <a:avLst/>
          </a:prstGeom>
        </p:spPr>
      </p:pic>
    </p:spTree>
    <p:extLst>
      <p:ext uri="{BB962C8B-B14F-4D97-AF65-F5344CB8AC3E}">
        <p14:creationId xmlns:p14="http://schemas.microsoft.com/office/powerpoint/2010/main" val="39698747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74638"/>
            <a:ext cx="7239000" cy="1143000"/>
          </a:xfrm>
        </p:spPr>
        <p:txBody>
          <a:bodyPr/>
          <a:lstStyle/>
          <a:p>
            <a:pPr algn="ctr"/>
            <a:r>
              <a:rPr lang="af-ZA" altLang="en-US" dirty="0" smtClean="0"/>
              <a:t>Hayman,s Technique</a:t>
            </a:r>
            <a:endParaRPr lang="en-US" altLang="en-US" dirty="0" smtClean="0"/>
          </a:p>
        </p:txBody>
      </p:sp>
      <p:sp>
        <p:nvSpPr>
          <p:cNvPr id="11267" name="Rectangle 3"/>
          <p:cNvSpPr>
            <a:spLocks noGrp="1" noChangeArrowheads="1"/>
          </p:cNvSpPr>
          <p:nvPr>
            <p:ph type="body" idx="1"/>
          </p:nvPr>
        </p:nvSpPr>
        <p:spPr>
          <a:xfrm>
            <a:off x="457200" y="1447800"/>
            <a:ext cx="8229600" cy="3429000"/>
          </a:xfrm>
        </p:spPr>
        <p:txBody>
          <a:bodyPr>
            <a:normAutofit fontScale="92500" lnSpcReduction="10000"/>
          </a:bodyPr>
          <a:lstStyle/>
          <a:p>
            <a:pPr algn="l" rtl="0">
              <a:lnSpc>
                <a:spcPct val="80000"/>
              </a:lnSpc>
              <a:defRPr/>
            </a:pPr>
            <a:r>
              <a:rPr lang="af-ZA" sz="2800" dirty="0" smtClean="0"/>
              <a:t>Hayman,s technique</a:t>
            </a:r>
            <a:r>
              <a:rPr lang="ar-EG" sz="2800" dirty="0" smtClean="0"/>
              <a:t> </a:t>
            </a:r>
            <a:r>
              <a:rPr lang="af-ZA" sz="2800" dirty="0" smtClean="0"/>
              <a:t> are 2-4  primary vertical compression sutures are applied in a similar fashon to the B-Lynch technique except that the left and right sides are placed separately without the need to open up the uterine cavity and knots are tied over the fundus</a:t>
            </a:r>
          </a:p>
          <a:p>
            <a:pPr algn="l" rtl="0">
              <a:lnSpc>
                <a:spcPct val="80000"/>
              </a:lnSpc>
              <a:defRPr/>
            </a:pPr>
            <a:r>
              <a:rPr lang="af-ZA" sz="2800" dirty="0" smtClean="0"/>
              <a:t>Horizontal cervical isthmic sutures (</a:t>
            </a:r>
            <a:r>
              <a:rPr lang="en-US" sz="2800" dirty="0" err="1" smtClean="0"/>
              <a:t>Arulkumaran</a:t>
            </a:r>
            <a:r>
              <a:rPr lang="en-US" sz="2800" dirty="0" smtClean="0"/>
              <a:t> ) or </a:t>
            </a:r>
            <a:r>
              <a:rPr lang="en-US" sz="2400" dirty="0" smtClean="0"/>
              <a:t>Circular </a:t>
            </a:r>
            <a:r>
              <a:rPr lang="en-US" sz="2400" dirty="0" err="1" smtClean="0"/>
              <a:t>isthmic</a:t>
            </a:r>
            <a:r>
              <a:rPr lang="en-US" sz="2400" dirty="0" smtClean="0"/>
              <a:t>-cervical suture</a:t>
            </a:r>
            <a:endParaRPr lang="af-ZA" sz="2800" dirty="0" smtClean="0"/>
          </a:p>
          <a:p>
            <a:pPr algn="l" rtl="0">
              <a:lnSpc>
                <a:spcPct val="80000"/>
              </a:lnSpc>
              <a:defRPr/>
            </a:pPr>
            <a:r>
              <a:rPr lang="af-ZA" sz="2800" dirty="0" smtClean="0"/>
              <a:t>Although quicker to perform</a:t>
            </a:r>
          </a:p>
          <a:p>
            <a:pPr algn="l" rtl="0">
              <a:lnSpc>
                <a:spcPct val="80000"/>
              </a:lnSpc>
              <a:defRPr/>
            </a:pPr>
            <a:r>
              <a:rPr lang="af-ZA" sz="2800" dirty="0" smtClean="0"/>
              <a:t>This method does not allow the uterine cavity to be explored</a:t>
            </a:r>
          </a:p>
        </p:txBody>
      </p:sp>
      <p:pic>
        <p:nvPicPr>
          <p:cNvPr id="276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0"/>
            <a:ext cx="184785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7" descr="C:\Documents and Settings\muhammad\Desktop\aulkumaran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857750"/>
            <a:ext cx="4038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952615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867400" cy="5897562"/>
          </a:xfrm>
        </p:spPr>
        <p:txBody>
          <a:bodyPr>
            <a:normAutofit/>
          </a:bodyPr>
          <a:lstStyle/>
          <a:p>
            <a:r>
              <a:rPr lang="en-US" dirty="0" smtClean="0"/>
              <a:t> Symbol “&amp;” or Pin uterine compression  Suture </a:t>
            </a:r>
            <a:br>
              <a:rPr lang="en-US" dirty="0" smtClean="0"/>
            </a:br>
            <a:r>
              <a:rPr lang="en-US" dirty="0" smtClean="0"/>
              <a:t/>
            </a:r>
            <a:br>
              <a:rPr lang="en-US" dirty="0" smtClean="0"/>
            </a:br>
            <a:r>
              <a:rPr lang="en-US" sz="3100" dirty="0" smtClean="0"/>
              <a:t>It </a:t>
            </a:r>
            <a:r>
              <a:rPr lang="en-US" sz="3100" dirty="0" smtClean="0"/>
              <a:t>staples the anterior wall and posterior wall of lower uterine segment together by the tied tightly thread, and makes the uterine vessel bed or branch of two lateral uterine arteries twisted or closed so as to stop the bleeding. As other compression suture techniques</a:t>
            </a:r>
            <a:endParaRPr lang="en-US" dirty="0"/>
          </a:p>
        </p:txBody>
      </p:sp>
      <p:pic>
        <p:nvPicPr>
          <p:cNvPr id="1026" name="Picture 2" descr="C:\Documents and Settings\mmhennawy\Desktop\New folder\405795.fig.002.jpg"/>
          <p:cNvPicPr>
            <a:picLocks noGrp="1" noChangeAspect="1" noChangeArrowheads="1"/>
          </p:cNvPicPr>
          <p:nvPr>
            <p:ph idx="1"/>
          </p:nvPr>
        </p:nvPicPr>
        <p:blipFill>
          <a:blip r:embed="rId2" cstate="print"/>
          <a:srcRect/>
          <a:stretch>
            <a:fillRect/>
          </a:stretch>
        </p:blipFill>
        <p:spPr bwMode="auto">
          <a:xfrm>
            <a:off x="6324600" y="2667000"/>
            <a:ext cx="2449786" cy="2151729"/>
          </a:xfrm>
          <a:prstGeom prst="rect">
            <a:avLst/>
          </a:prstGeom>
          <a:noFill/>
        </p:spPr>
      </p:pic>
      <p:pic>
        <p:nvPicPr>
          <p:cNvPr id="3" name="Picture 2"/>
          <p:cNvPicPr>
            <a:picLocks noChangeAspect="1" noChangeArrowheads="1"/>
          </p:cNvPicPr>
          <p:nvPr/>
        </p:nvPicPr>
        <p:blipFill>
          <a:blip r:embed="rId3"/>
          <a:srcRect/>
          <a:stretch>
            <a:fillRect/>
          </a:stretch>
        </p:blipFill>
        <p:spPr bwMode="auto">
          <a:xfrm>
            <a:off x="6553199" y="609600"/>
            <a:ext cx="2277241" cy="19812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6629400" y="4876800"/>
            <a:ext cx="2286000" cy="1714500"/>
          </a:xfrm>
          <a:prstGeom prst="rect">
            <a:avLst/>
          </a:prstGeom>
          <a:noFill/>
          <a:ln w="9525">
            <a:noFill/>
            <a:miter lim="800000"/>
            <a:headEnd/>
            <a:tailEnd/>
          </a:ln>
          <a:effectLst/>
        </p:spPr>
      </p:pic>
    </p:spTree>
    <p:extLst>
      <p:ext uri="{BB962C8B-B14F-4D97-AF65-F5344CB8AC3E}">
        <p14:creationId xmlns:p14="http://schemas.microsoft.com/office/powerpoint/2010/main" val="25520185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74638"/>
            <a:ext cx="7848600" cy="792162"/>
          </a:xfrm>
        </p:spPr>
        <p:txBody>
          <a:bodyPr/>
          <a:lstStyle/>
          <a:p>
            <a:pPr algn="ctr"/>
            <a:r>
              <a:rPr lang="en-US" altLang="en-US" dirty="0" err="1" smtClean="0"/>
              <a:t>Marasinghe’s</a:t>
            </a:r>
            <a:r>
              <a:rPr lang="en-US" altLang="en-US" dirty="0" smtClean="0"/>
              <a:t> procedure</a:t>
            </a:r>
            <a:endParaRPr lang="ar-EG" altLang="en-US" dirty="0" smtClean="0"/>
          </a:p>
        </p:txBody>
      </p:sp>
      <p:sp>
        <p:nvSpPr>
          <p:cNvPr id="3" name="Content Placeholder 2"/>
          <p:cNvSpPr>
            <a:spLocks noGrp="1"/>
          </p:cNvSpPr>
          <p:nvPr>
            <p:ph idx="1"/>
          </p:nvPr>
        </p:nvSpPr>
        <p:spPr>
          <a:xfrm>
            <a:off x="457200" y="1295400"/>
            <a:ext cx="5486400" cy="4830763"/>
          </a:xfrm>
        </p:spPr>
        <p:txBody>
          <a:bodyPr>
            <a:normAutofit/>
          </a:bodyPr>
          <a:lstStyle/>
          <a:p>
            <a:pPr algn="l" rtl="0">
              <a:defRPr/>
            </a:pPr>
            <a:r>
              <a:rPr lang="en-US" dirty="0" smtClean="0"/>
              <a:t>(A) The needle is inserted into the inner layer of the anterior wall of the lower segment and does not enter into the </a:t>
            </a:r>
            <a:r>
              <a:rPr lang="en-US" dirty="0" err="1" smtClean="0"/>
              <a:t>myometrium</a:t>
            </a:r>
            <a:r>
              <a:rPr lang="en-US" dirty="0" smtClean="0"/>
              <a:t>. </a:t>
            </a:r>
          </a:p>
          <a:p>
            <a:pPr algn="l" rtl="0">
              <a:defRPr/>
            </a:pPr>
            <a:r>
              <a:rPr lang="en-US" dirty="0" smtClean="0"/>
              <a:t>(B) The needle is inserted into the middle layer of the </a:t>
            </a:r>
            <a:r>
              <a:rPr lang="en-US" dirty="0" err="1" smtClean="0"/>
              <a:t>fundus</a:t>
            </a:r>
            <a:r>
              <a:rPr lang="en-US" dirty="0" smtClean="0"/>
              <a:t>. </a:t>
            </a:r>
          </a:p>
          <a:p>
            <a:pPr algn="l" rtl="0">
              <a:defRPr/>
            </a:pPr>
            <a:r>
              <a:rPr lang="en-US" dirty="0" smtClean="0"/>
              <a:t>(C) The needle is inserted into the inner layer of the posterior wall of the lower segment and does not enter into the </a:t>
            </a:r>
            <a:r>
              <a:rPr lang="en-US" dirty="0" err="1" smtClean="0"/>
              <a:t>myometrium</a:t>
            </a:r>
            <a:r>
              <a:rPr lang="en-US" dirty="0" smtClean="0"/>
              <a:t>. </a:t>
            </a:r>
          </a:p>
          <a:p>
            <a:pPr algn="l" rtl="0">
              <a:defRPr/>
            </a:pPr>
            <a:r>
              <a:rPr lang="en-US" dirty="0" smtClean="0"/>
              <a:t>(D) The two ends of the thread are tied on the </a:t>
            </a:r>
            <a:r>
              <a:rPr lang="en-US" dirty="0" err="1" smtClean="0"/>
              <a:t>fundus</a:t>
            </a:r>
            <a:r>
              <a:rPr lang="en-US" dirty="0" smtClean="0"/>
              <a:t> of the uterus. The procedure is then repeated on the other side.</a:t>
            </a:r>
          </a:p>
        </p:txBody>
      </p:sp>
      <p:sp>
        <p:nvSpPr>
          <p:cNvPr id="25604" name="Picture 2" descr="C:\Documents and Settings\muhammad\Desktop\New Folder\BJO_2809_f1_thumb.gif"/>
          <p:cNvSpPr>
            <a:spLocks noChangeAspect="1" noChangeArrowheads="1"/>
          </p:cNvSpPr>
          <p:nvPr/>
        </p:nvSpPr>
        <p:spPr bwMode="auto">
          <a:xfrm>
            <a:off x="5715000" y="533400"/>
            <a:ext cx="272415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EG" altLang="en-US"/>
          </a:p>
        </p:txBody>
      </p:sp>
      <p:sp>
        <p:nvSpPr>
          <p:cNvPr id="25605" name="Picture 3" descr="C:\Documents and Settings\muhammad\Desktop\New Folder\BJO_2809_f2_thumb.jpg.gif"/>
          <p:cNvSpPr>
            <a:spLocks noChangeAspect="1" noChangeArrowheads="1"/>
          </p:cNvSpPr>
          <p:nvPr/>
        </p:nvSpPr>
        <p:spPr bwMode="auto">
          <a:xfrm>
            <a:off x="6361113" y="4495800"/>
            <a:ext cx="2154237"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EG" altLang="en-US"/>
          </a:p>
        </p:txBody>
      </p:sp>
      <p:sp>
        <p:nvSpPr>
          <p:cNvPr id="25606" name="Picture 7" descr="C:\Documents and Settings\Administrator.FILOWIN\Desktop\Marasinghe.GIF"/>
          <p:cNvSpPr>
            <a:spLocks noChangeAspect="1" noChangeArrowheads="1"/>
          </p:cNvSpPr>
          <p:nvPr/>
        </p:nvSpPr>
        <p:spPr bwMode="auto">
          <a:xfrm>
            <a:off x="1143000" y="3886200"/>
            <a:ext cx="34671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EG" altLang="en-US"/>
          </a:p>
        </p:txBody>
      </p:sp>
      <p:pic>
        <p:nvPicPr>
          <p:cNvPr id="25607" name="Picture 7" descr="D:\مشاريع مفتوحة\plaenta\Marasingh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4267200"/>
            <a:ext cx="29337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21920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274638"/>
            <a:ext cx="6858000" cy="1143000"/>
          </a:xfrm>
        </p:spPr>
        <p:txBody>
          <a:bodyPr/>
          <a:lstStyle/>
          <a:p>
            <a:pPr algn="ctr" eaLnBrk="1" hangingPunct="1"/>
            <a:r>
              <a:rPr lang="en-US" altLang="en-US" smtClean="0"/>
              <a:t>Matsubara-Yano</a:t>
            </a:r>
            <a:endParaRPr lang="ar-EG" altLang="en-US" dirty="0" smtClean="0"/>
          </a:p>
        </p:txBody>
      </p:sp>
      <p:sp>
        <p:nvSpPr>
          <p:cNvPr id="31747" name="Content Placeholder 2"/>
          <p:cNvSpPr>
            <a:spLocks noGrp="1"/>
          </p:cNvSpPr>
          <p:nvPr>
            <p:ph idx="1"/>
          </p:nvPr>
        </p:nvSpPr>
        <p:spPr>
          <a:xfrm>
            <a:off x="228600" y="1447800"/>
            <a:ext cx="6324600" cy="4525963"/>
          </a:xfrm>
        </p:spPr>
        <p:txBody>
          <a:bodyPr/>
          <a:lstStyle/>
          <a:p>
            <a:pPr algn="l" rtl="0" eaLnBrk="1" hangingPunct="1"/>
            <a:r>
              <a:rPr lang="en-US" altLang="en-US" smtClean="0"/>
              <a:t>Five penetrating sutures,</a:t>
            </a:r>
          </a:p>
          <a:p>
            <a:pPr algn="l" rtl="0" eaLnBrk="1" hangingPunct="1"/>
            <a:r>
              <a:rPr lang="en-US" altLang="en-US" smtClean="0"/>
              <a:t> three longitudinal and</a:t>
            </a:r>
          </a:p>
          <a:p>
            <a:pPr algn="l" rtl="0" eaLnBrk="1" hangingPunct="1"/>
            <a:r>
              <a:rPr lang="en-US" altLang="en-US" smtClean="0"/>
              <a:t> two transverse, are placed</a:t>
            </a:r>
          </a:p>
          <a:p>
            <a:pPr algn="l" rtl="0" eaLnBrk="1" hangingPunct="1"/>
            <a:r>
              <a:rPr lang="en-US" altLang="en-US" smtClean="0"/>
              <a:t>This technique was useful for the prophylaxis of acute recurrence of uterine inversion, which was repositioned under laparotomy. </a:t>
            </a:r>
            <a:endParaRPr lang="ar-EG" altLang="en-US" smtClean="0"/>
          </a:p>
        </p:txBody>
      </p:sp>
      <p:pic>
        <p:nvPicPr>
          <p:cNvPr id="31748" name="Picture 2" descr="C:\Documents and Settings\muhammad\Desktop\placenta previa  acreata PPH\THUMB_404_2010_1455_Fig1_HTM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152400"/>
            <a:ext cx="28575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descr="C:\Documents and Settings\muhammad\Desktop\Matsubara-Yano su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962400"/>
            <a:ext cx="2438400"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450472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algn="ctr"/>
            <a:r>
              <a:rPr lang="en-US" altLang="en-US" dirty="0" err="1" smtClean="0"/>
              <a:t>Bhal</a:t>
            </a:r>
            <a:endParaRPr lang="ar-EG" altLang="en-US" dirty="0" smtClean="0"/>
          </a:p>
        </p:txBody>
      </p:sp>
      <p:sp>
        <p:nvSpPr>
          <p:cNvPr id="27651" name="Content Placeholder 2"/>
          <p:cNvSpPr>
            <a:spLocks noGrp="1"/>
          </p:cNvSpPr>
          <p:nvPr>
            <p:ph idx="1"/>
          </p:nvPr>
        </p:nvSpPr>
        <p:spPr>
          <a:xfrm>
            <a:off x="533400" y="1371600"/>
            <a:ext cx="8153400" cy="3429000"/>
          </a:xfrm>
        </p:spPr>
        <p:txBody>
          <a:bodyPr>
            <a:normAutofit/>
          </a:bodyPr>
          <a:lstStyle/>
          <a:p>
            <a:pPr algn="l" rtl="0">
              <a:defRPr/>
            </a:pPr>
            <a:r>
              <a:rPr lang="en-US" dirty="0" smtClean="0"/>
              <a:t>After closure of cesarean section  incision or after vaginal delivery</a:t>
            </a:r>
          </a:p>
          <a:p>
            <a:pPr algn="l" rtl="0">
              <a:defRPr/>
            </a:pPr>
            <a:r>
              <a:rPr lang="en-US" dirty="0" smtClean="0"/>
              <a:t>The suture  was inserted  at  the uterine </a:t>
            </a:r>
            <a:r>
              <a:rPr lang="en-US" dirty="0" err="1" smtClean="0"/>
              <a:t>fundus</a:t>
            </a:r>
            <a:r>
              <a:rPr lang="en-US" dirty="0" smtClean="0"/>
              <a:t>  , similar to  </a:t>
            </a:r>
            <a:r>
              <a:rPr lang="en-US" dirty="0" err="1" smtClean="0"/>
              <a:t>Marasinghe’s</a:t>
            </a:r>
            <a:r>
              <a:rPr lang="en-US" dirty="0" smtClean="0"/>
              <a:t> procedure</a:t>
            </a:r>
          </a:p>
          <a:p>
            <a:pPr algn="l" rtl="0">
              <a:defRPr/>
            </a:pPr>
            <a:r>
              <a:rPr lang="en-US" dirty="0" smtClean="0"/>
              <a:t>Do 2 sutures</a:t>
            </a:r>
          </a:p>
          <a:p>
            <a:pPr algn="l" rtl="0">
              <a:defRPr/>
            </a:pPr>
            <a:r>
              <a:rPr lang="en-US" dirty="0" smtClean="0"/>
              <a:t>Tied the knots side by side</a:t>
            </a:r>
            <a:endParaRPr lang="ar-EG" dirty="0" smtClean="0"/>
          </a:p>
        </p:txBody>
      </p:sp>
      <p:sp>
        <p:nvSpPr>
          <p:cNvPr id="26628" name="Picture 5" descr="C:\Documents and Settings\Administrator.FILOWIN\Desktop\bhal1.GIF"/>
          <p:cNvSpPr>
            <a:spLocks noChangeAspect="1" noChangeArrowheads="1"/>
          </p:cNvSpPr>
          <p:nvPr/>
        </p:nvSpPr>
        <p:spPr bwMode="auto">
          <a:xfrm>
            <a:off x="4114800" y="4419600"/>
            <a:ext cx="4743450"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EG" altLang="en-US"/>
          </a:p>
        </p:txBody>
      </p:sp>
      <p:sp>
        <p:nvSpPr>
          <p:cNvPr id="26629" name="Picture 6" descr="C:\Documents and Settings\Administrator.FILOWIN\Desktop\bhal2.GIF"/>
          <p:cNvSpPr>
            <a:spLocks noChangeAspect="1" noChangeArrowheads="1"/>
          </p:cNvSpPr>
          <p:nvPr/>
        </p:nvSpPr>
        <p:spPr bwMode="auto">
          <a:xfrm>
            <a:off x="3810000" y="304800"/>
            <a:ext cx="49149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algn="r" rtl="1"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ar-EG" altLang="en-US"/>
          </a:p>
        </p:txBody>
      </p:sp>
      <p:pic>
        <p:nvPicPr>
          <p:cNvPr id="26630" name="Picture 6" descr="D:\مشاريع مفتوحة\plaenta\bhal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8563" y="4800600"/>
            <a:ext cx="4135437"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87867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316" y="2057400"/>
            <a:ext cx="7886700" cy="1325563"/>
          </a:xfrm>
        </p:spPr>
        <p:txBody>
          <a:bodyPr/>
          <a:lstStyle/>
          <a:p>
            <a:pPr algn="ctr"/>
            <a:r>
              <a:rPr lang="en-US" dirty="0">
                <a:solidFill>
                  <a:srgbClr val="0070C0"/>
                </a:solidFill>
              </a:rPr>
              <a:t>Devascularisations</a:t>
            </a:r>
            <a:endParaRPr lang="en-US" dirty="0"/>
          </a:p>
        </p:txBody>
      </p:sp>
    </p:spTree>
    <p:extLst>
      <p:ext uri="{BB962C8B-B14F-4D97-AF65-F5344CB8AC3E}">
        <p14:creationId xmlns:p14="http://schemas.microsoft.com/office/powerpoint/2010/main" val="338139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638800" cy="563562"/>
          </a:xfrm>
        </p:spPr>
        <p:txBody>
          <a:bodyPr>
            <a:normAutofit/>
          </a:bodyPr>
          <a:lstStyle/>
          <a:p>
            <a:pPr algn="ctr"/>
            <a:r>
              <a:rPr lang="en-US" dirty="0" smtClean="0"/>
              <a:t>A -Types According Depth</a:t>
            </a:r>
            <a:endParaRPr lang="en-US" dirty="0"/>
          </a:p>
        </p:txBody>
      </p:sp>
      <p:sp>
        <p:nvSpPr>
          <p:cNvPr id="3" name="Content Placeholder 2"/>
          <p:cNvSpPr>
            <a:spLocks noGrp="1"/>
          </p:cNvSpPr>
          <p:nvPr>
            <p:ph idx="1"/>
          </p:nvPr>
        </p:nvSpPr>
        <p:spPr>
          <a:xfrm>
            <a:off x="228600" y="990600"/>
            <a:ext cx="5715000" cy="5867400"/>
          </a:xfrm>
        </p:spPr>
        <p:txBody>
          <a:bodyPr>
            <a:normAutofit/>
          </a:bodyPr>
          <a:lstStyle/>
          <a:p>
            <a:r>
              <a:rPr lang="en-US" dirty="0"/>
              <a:t>PAS disorders </a:t>
            </a:r>
            <a:r>
              <a:rPr lang="en-US" dirty="0" smtClean="0"/>
              <a:t> include </a:t>
            </a:r>
            <a:r>
              <a:rPr lang="en-US" dirty="0"/>
              <a:t>both abnormally adherent </a:t>
            </a:r>
            <a:r>
              <a:rPr lang="en-US" dirty="0" smtClean="0"/>
              <a:t> and </a:t>
            </a:r>
            <a:r>
              <a:rPr lang="en-US" dirty="0"/>
              <a:t>invasive placentas</a:t>
            </a:r>
            <a:endParaRPr lang="en-US" dirty="0" smtClean="0"/>
          </a:p>
          <a:p>
            <a:r>
              <a:rPr lang="en-US" dirty="0" smtClean="0"/>
              <a:t> </a:t>
            </a:r>
            <a:r>
              <a:rPr lang="en-US" dirty="0" smtClean="0">
                <a:solidFill>
                  <a:srgbClr val="FF0000"/>
                </a:solidFill>
              </a:rPr>
              <a:t>(1) adherent placenta </a:t>
            </a:r>
            <a:r>
              <a:rPr lang="en-US" dirty="0" smtClean="0"/>
              <a:t>75.8%;, also described by pathologists as “placenta </a:t>
            </a:r>
            <a:r>
              <a:rPr lang="en-US" dirty="0" err="1" smtClean="0"/>
              <a:t>creta</a:t>
            </a:r>
            <a:r>
              <a:rPr lang="en-US" dirty="0" smtClean="0"/>
              <a:t>, </a:t>
            </a:r>
            <a:r>
              <a:rPr lang="en-US" dirty="0" err="1" smtClean="0"/>
              <a:t>vera</a:t>
            </a:r>
            <a:r>
              <a:rPr lang="en-US" dirty="0" smtClean="0"/>
              <a:t> or </a:t>
            </a:r>
            <a:r>
              <a:rPr lang="en-US" dirty="0" err="1" smtClean="0"/>
              <a:t>adherenta</a:t>
            </a:r>
            <a:r>
              <a:rPr lang="en-US" dirty="0" smtClean="0"/>
              <a:t>” when the villi simply adhere to the myometrium; </a:t>
            </a:r>
          </a:p>
          <a:p>
            <a:r>
              <a:rPr lang="en-US" dirty="0" smtClean="0"/>
              <a:t>(</a:t>
            </a:r>
            <a:r>
              <a:rPr lang="en-US" dirty="0" smtClean="0">
                <a:solidFill>
                  <a:srgbClr val="FF0000"/>
                </a:solidFill>
              </a:rPr>
              <a:t>2)invasive placenta</a:t>
            </a:r>
          </a:p>
          <a:p>
            <a:r>
              <a:rPr lang="en-US" dirty="0" smtClean="0">
                <a:solidFill>
                  <a:schemeClr val="accent2">
                    <a:lumMod val="75000"/>
                  </a:schemeClr>
                </a:solidFill>
              </a:rPr>
              <a:t>(a)placenta </a:t>
            </a:r>
            <a:r>
              <a:rPr lang="en-US" dirty="0" err="1" smtClean="0">
                <a:solidFill>
                  <a:schemeClr val="accent2">
                    <a:lumMod val="75000"/>
                  </a:schemeClr>
                </a:solidFill>
              </a:rPr>
              <a:t>increta</a:t>
            </a:r>
            <a:r>
              <a:rPr lang="en-US" dirty="0" smtClean="0"/>
              <a:t> 17.7%;, when the villi invade the myometrium; and</a:t>
            </a:r>
          </a:p>
          <a:p>
            <a:r>
              <a:rPr lang="en-US" dirty="0" smtClean="0"/>
              <a:t>(</a:t>
            </a:r>
            <a:r>
              <a:rPr lang="en-US" dirty="0" smtClean="0">
                <a:solidFill>
                  <a:schemeClr val="accent2">
                    <a:lumMod val="75000"/>
                  </a:schemeClr>
                </a:solidFill>
              </a:rPr>
              <a:t>b) placenta </a:t>
            </a:r>
            <a:r>
              <a:rPr lang="en-US" dirty="0" err="1" smtClean="0">
                <a:solidFill>
                  <a:schemeClr val="accent2">
                    <a:lumMod val="75000"/>
                  </a:schemeClr>
                </a:solidFill>
              </a:rPr>
              <a:t>percreta</a:t>
            </a:r>
            <a:r>
              <a:rPr lang="en-US" dirty="0" smtClean="0"/>
              <a:t> 6.5%., when villi invade the full thickness of the myometrium including the uterine serosa and sometimes adjacent pelvic organs</a:t>
            </a:r>
          </a:p>
          <a:p>
            <a:endParaRPr lang="en-US" dirty="0" smtClean="0"/>
          </a:p>
          <a:p>
            <a:pPr>
              <a:buNone/>
            </a:pPr>
            <a:r>
              <a:rPr lang="en-US" dirty="0" smtClean="0"/>
              <a:t>however, we will use the term “</a:t>
            </a:r>
            <a:r>
              <a:rPr lang="en-US" dirty="0" err="1" smtClean="0"/>
              <a:t>accreta</a:t>
            </a:r>
            <a:r>
              <a:rPr lang="en-US" dirty="0" smtClean="0"/>
              <a:t>” to refer to the entire spectrum of an abnormally adherent placenta.</a:t>
            </a:r>
          </a:p>
          <a:p>
            <a:endParaRPr lang="en-US" dirty="0" smtClean="0"/>
          </a:p>
        </p:txBody>
      </p:sp>
      <p:pic>
        <p:nvPicPr>
          <p:cNvPr id="4" name="Picture 2" descr="C:\Documents and Settings\mmhennawy\Desktop\placenta accreta\accreta degrees, page2anesthesiology.org.jpg"/>
          <p:cNvPicPr>
            <a:picLocks noChangeAspect="1" noChangeArrowheads="1"/>
          </p:cNvPicPr>
          <p:nvPr/>
        </p:nvPicPr>
        <p:blipFill>
          <a:blip r:embed="rId2" cstate="print"/>
          <a:srcRect/>
          <a:stretch>
            <a:fillRect/>
          </a:stretch>
        </p:blipFill>
        <p:spPr bwMode="auto">
          <a:xfrm>
            <a:off x="6019800" y="4710112"/>
            <a:ext cx="3124200" cy="2147888"/>
          </a:xfrm>
          <a:prstGeom prst="rect">
            <a:avLst/>
          </a:prstGeom>
          <a:noFill/>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0070C0"/>
                </a:solidFill>
              </a:rPr>
              <a:t>Devascularisations</a:t>
            </a:r>
            <a:endParaRPr lang="en-US" dirty="0">
              <a:solidFill>
                <a:srgbClr val="0070C0"/>
              </a:solidFill>
            </a:endParaRPr>
          </a:p>
        </p:txBody>
      </p:sp>
      <p:sp>
        <p:nvSpPr>
          <p:cNvPr id="3" name="Content Placeholder 2"/>
          <p:cNvSpPr>
            <a:spLocks noGrp="1"/>
          </p:cNvSpPr>
          <p:nvPr>
            <p:ph idx="1"/>
          </p:nvPr>
        </p:nvSpPr>
        <p:spPr/>
        <p:txBody>
          <a:bodyPr/>
          <a:lstStyle/>
          <a:p>
            <a:r>
              <a:rPr lang="en-US" dirty="0" err="1" smtClean="0"/>
              <a:t>Temorary</a:t>
            </a:r>
            <a:r>
              <a:rPr lang="en-US" dirty="0" smtClean="0"/>
              <a:t>  -by vascular clip (temporary atraumatic </a:t>
            </a:r>
            <a:r>
              <a:rPr lang="en-US" dirty="0" err="1" smtClean="0"/>
              <a:t>endo</a:t>
            </a:r>
            <a:r>
              <a:rPr lang="en-US" dirty="0" smtClean="0"/>
              <a:t>-vessel-clip )</a:t>
            </a:r>
          </a:p>
          <a:p>
            <a:pPr marL="0" indent="0" algn="ctr">
              <a:buNone/>
            </a:pPr>
            <a:r>
              <a:rPr lang="en-US" dirty="0" smtClean="0"/>
              <a:t>                      - by clamping ( 4 ring forceps  on both uterine and ovarian       vessels; one for every  vessel which was atraumatic )</a:t>
            </a:r>
          </a:p>
          <a:p>
            <a:pPr marL="0" indent="0">
              <a:buNone/>
            </a:pPr>
            <a:r>
              <a:rPr lang="en-US" dirty="0" smtClean="0"/>
              <a:t>                      - balloon inflation</a:t>
            </a:r>
          </a:p>
          <a:p>
            <a:pPr marL="0" indent="0">
              <a:buNone/>
            </a:pPr>
            <a:r>
              <a:rPr lang="en-US" dirty="0"/>
              <a:t> </a:t>
            </a:r>
            <a:r>
              <a:rPr lang="en-US" dirty="0" smtClean="0"/>
              <a:t>                     - by tourniquet</a:t>
            </a:r>
          </a:p>
          <a:p>
            <a:pPr marL="0" indent="0">
              <a:buNone/>
            </a:pPr>
            <a:r>
              <a:rPr lang="en-US" dirty="0"/>
              <a:t> </a:t>
            </a:r>
            <a:r>
              <a:rPr lang="en-US" dirty="0" smtClean="0"/>
              <a:t>                     - by </a:t>
            </a:r>
            <a:r>
              <a:rPr lang="en-US" dirty="0" err="1" smtClean="0"/>
              <a:t>surure</a:t>
            </a:r>
            <a:endParaRPr lang="en-US" dirty="0" smtClean="0"/>
          </a:p>
          <a:p>
            <a:r>
              <a:rPr lang="en-US" dirty="0" err="1" smtClean="0"/>
              <a:t>Permenant</a:t>
            </a:r>
            <a:r>
              <a:rPr lang="en-US" dirty="0" smtClean="0"/>
              <a:t> – by suture</a:t>
            </a:r>
          </a:p>
          <a:p>
            <a:pPr marL="0" indent="0">
              <a:buNone/>
            </a:pPr>
            <a:r>
              <a:rPr lang="en-US" dirty="0"/>
              <a:t> </a:t>
            </a:r>
            <a:r>
              <a:rPr lang="en-US" dirty="0" smtClean="0"/>
              <a:t>                       - by </a:t>
            </a:r>
            <a:r>
              <a:rPr lang="en-US" dirty="0" err="1" smtClean="0"/>
              <a:t>embolisation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3678262"/>
            <a:ext cx="4019550" cy="3017813"/>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normAutofit lnSpcReduction="10000"/>
          </a:bodyPr>
          <a:lstStyle/>
          <a:p>
            <a:pPr marL="0" indent="0">
              <a:buNone/>
            </a:pPr>
            <a:r>
              <a:rPr lang="en-US" dirty="0"/>
              <a:t>the female generative tract can be divided into </a:t>
            </a:r>
            <a:r>
              <a:rPr lang="en-US" dirty="0" smtClean="0"/>
              <a:t>two clearly </a:t>
            </a:r>
            <a:r>
              <a:rPr lang="en-US" dirty="0"/>
              <a:t>defined areas. One involves the uterine </a:t>
            </a:r>
            <a:r>
              <a:rPr lang="en-US" dirty="0" smtClean="0"/>
              <a:t>body itself</a:t>
            </a:r>
            <a:r>
              <a:rPr lang="en-US" dirty="0"/>
              <a:t>, labelled sector one (S1), and the other involves</a:t>
            </a:r>
          </a:p>
          <a:p>
            <a:pPr marL="0" indent="0">
              <a:buNone/>
            </a:pPr>
            <a:r>
              <a:rPr lang="en-US" dirty="0"/>
              <a:t>the lower uterine segment, cervix and vagina, </a:t>
            </a:r>
            <a:r>
              <a:rPr lang="en-US" dirty="0" smtClean="0"/>
              <a:t>labelled sector </a:t>
            </a:r>
            <a:r>
              <a:rPr lang="en-US" dirty="0"/>
              <a:t>two </a:t>
            </a:r>
            <a:r>
              <a:rPr lang="en-US" dirty="0" smtClean="0"/>
              <a:t>(S2)</a:t>
            </a:r>
          </a:p>
          <a:p>
            <a:pPr marL="0" indent="0">
              <a:buNone/>
            </a:pPr>
            <a:r>
              <a:rPr lang="en-US" dirty="0" smtClean="0">
                <a:solidFill>
                  <a:srgbClr val="FF0000"/>
                </a:solidFill>
              </a:rPr>
              <a:t>S1 </a:t>
            </a:r>
            <a:r>
              <a:rPr lang="en-US" dirty="0">
                <a:solidFill>
                  <a:srgbClr val="FF0000"/>
                </a:solidFill>
              </a:rPr>
              <a:t>receives </a:t>
            </a:r>
            <a:r>
              <a:rPr lang="en-US" dirty="0" smtClean="0"/>
              <a:t>its blood </a:t>
            </a:r>
            <a:r>
              <a:rPr lang="en-US" dirty="0"/>
              <a:t>supply mainly from the respective bilateral </a:t>
            </a:r>
            <a:r>
              <a:rPr lang="en-US" dirty="0" smtClean="0"/>
              <a:t>uterine and </a:t>
            </a:r>
            <a:r>
              <a:rPr lang="en-US" dirty="0"/>
              <a:t>ovarian arteries; </a:t>
            </a:r>
            <a:endParaRPr lang="en-US" dirty="0" smtClean="0"/>
          </a:p>
          <a:p>
            <a:pPr marL="0" indent="0">
              <a:buNone/>
            </a:pPr>
            <a:r>
              <a:rPr lang="en-US" dirty="0" smtClean="0">
                <a:solidFill>
                  <a:srgbClr val="FF0000"/>
                </a:solidFill>
              </a:rPr>
              <a:t>S2</a:t>
            </a:r>
            <a:r>
              <a:rPr lang="en-US" dirty="0">
                <a:solidFill>
                  <a:srgbClr val="FF0000"/>
                </a:solidFill>
              </a:rPr>
              <a:t>,</a:t>
            </a:r>
            <a:r>
              <a:rPr lang="en-US" dirty="0"/>
              <a:t> </a:t>
            </a:r>
            <a:r>
              <a:rPr lang="en-US" dirty="0" smtClean="0"/>
              <a:t> in </a:t>
            </a:r>
            <a:r>
              <a:rPr lang="en-US" dirty="0"/>
              <a:t>contrast, is supplied </a:t>
            </a:r>
            <a:r>
              <a:rPr lang="en-US" dirty="0" smtClean="0"/>
              <a:t>by a </a:t>
            </a:r>
            <a:r>
              <a:rPr lang="en-US" dirty="0"/>
              <a:t>series of </a:t>
            </a:r>
            <a:r>
              <a:rPr lang="en-US" dirty="0" err="1"/>
              <a:t>subperitoneal</a:t>
            </a:r>
            <a:r>
              <a:rPr lang="en-US" dirty="0"/>
              <a:t> vessels originating </a:t>
            </a:r>
            <a:r>
              <a:rPr lang="en-US" dirty="0" smtClean="0"/>
              <a:t>primarily from </a:t>
            </a:r>
            <a:r>
              <a:rPr lang="en-US" dirty="0"/>
              <a:t>internal </a:t>
            </a:r>
            <a:r>
              <a:rPr lang="en-US" dirty="0" err="1"/>
              <a:t>pudendal</a:t>
            </a:r>
            <a:r>
              <a:rPr lang="en-US" dirty="0"/>
              <a:t> arteries, </a:t>
            </a:r>
            <a:endParaRPr lang="en-US" dirty="0" smtClean="0"/>
          </a:p>
          <a:p>
            <a:pPr marL="0" indent="0">
              <a:buNone/>
            </a:pPr>
            <a:r>
              <a:rPr lang="en-US" dirty="0" smtClean="0"/>
              <a:t>secondarily from collaterals </a:t>
            </a:r>
            <a:r>
              <a:rPr lang="en-US" dirty="0"/>
              <a:t>of the internal iliac artery and, to a </a:t>
            </a:r>
            <a:r>
              <a:rPr lang="en-US" dirty="0" smtClean="0"/>
              <a:t>lesser extent</a:t>
            </a:r>
            <a:r>
              <a:rPr lang="en-US" dirty="0"/>
              <a:t>, by the uterine arteries</a:t>
            </a:r>
            <a:r>
              <a:rPr lang="en-US" dirty="0" smtClean="0"/>
              <a:t>.</a:t>
            </a:r>
          </a:p>
          <a:p>
            <a:pPr marL="0" indent="0">
              <a:buNone/>
            </a:pPr>
            <a:r>
              <a:rPr lang="en-US" dirty="0" smtClean="0"/>
              <a:t> </a:t>
            </a:r>
            <a:r>
              <a:rPr lang="en-US" dirty="0"/>
              <a:t>Precise knowledge </a:t>
            </a:r>
            <a:r>
              <a:rPr lang="en-US" dirty="0" smtClean="0"/>
              <a:t>of the </a:t>
            </a:r>
            <a:r>
              <a:rPr lang="en-US" dirty="0"/>
              <a:t>location of the area of invasion makes it possible to</a:t>
            </a:r>
          </a:p>
          <a:p>
            <a:pPr marL="0" indent="0">
              <a:buNone/>
            </a:pPr>
            <a:r>
              <a:rPr lang="en-US" dirty="0"/>
              <a:t>plan efficient vascular control</a:t>
            </a:r>
            <a:r>
              <a:rPr lang="en-US" dirty="0" smtClean="0"/>
              <a:t>.</a:t>
            </a:r>
          </a:p>
          <a:p>
            <a:pPr marL="0" indent="0">
              <a:buNone/>
            </a:pPr>
            <a:r>
              <a:rPr lang="en-US" dirty="0" smtClean="0"/>
              <a:t> </a:t>
            </a:r>
            <a:r>
              <a:rPr lang="en-US" dirty="0"/>
              <a:t>For example, the </a:t>
            </a:r>
            <a:r>
              <a:rPr lang="en-US" dirty="0" smtClean="0"/>
              <a:t>occlusion of </a:t>
            </a:r>
            <a:r>
              <a:rPr lang="en-US" dirty="0"/>
              <a:t>the uterine arteries or ligature of the anterior</a:t>
            </a:r>
          </a:p>
          <a:p>
            <a:pPr marL="0" indent="0">
              <a:buNone/>
            </a:pPr>
            <a:r>
              <a:rPr lang="en-US" dirty="0"/>
              <a:t>branch of the internal iliac artery in invasions in the </a:t>
            </a:r>
            <a:r>
              <a:rPr lang="en-US" dirty="0" smtClean="0"/>
              <a:t>S2 area </a:t>
            </a:r>
            <a:r>
              <a:rPr lang="en-US" dirty="0"/>
              <a:t>implies a high possibility of continued </a:t>
            </a:r>
            <a:r>
              <a:rPr lang="en-US" dirty="0" smtClean="0"/>
              <a:t>bleeding, because </a:t>
            </a:r>
            <a:r>
              <a:rPr lang="en-US" dirty="0"/>
              <a:t>their branches arise from the posterior </a:t>
            </a:r>
            <a:r>
              <a:rPr lang="en-US" dirty="0" smtClean="0"/>
              <a:t>division of </a:t>
            </a:r>
            <a:r>
              <a:rPr lang="en-US" dirty="0"/>
              <a:t>the internal iliac artery</a:t>
            </a:r>
            <a:r>
              <a:rPr lang="en-US" dirty="0" smtClean="0"/>
              <a:t>.</a:t>
            </a:r>
          </a:p>
          <a:p>
            <a:pPr marL="0" indent="0">
              <a:buNone/>
            </a:pPr>
            <a:r>
              <a:rPr lang="en-US" dirty="0" smtClean="0"/>
              <a:t> </a:t>
            </a:r>
            <a:r>
              <a:rPr lang="en-US" dirty="0"/>
              <a:t>This trunk connects </a:t>
            </a:r>
            <a:r>
              <a:rPr lang="en-US" dirty="0" smtClean="0"/>
              <a:t>the internal </a:t>
            </a:r>
            <a:r>
              <a:rPr lang="en-US" dirty="0"/>
              <a:t>iliac system with collaterals of the external </a:t>
            </a:r>
            <a:r>
              <a:rPr lang="en-US" dirty="0" smtClean="0"/>
              <a:t>iliac and </a:t>
            </a:r>
            <a:r>
              <a:rPr lang="en-US" dirty="0"/>
              <a:t>the femoral arteries; therefore, this </a:t>
            </a:r>
            <a:r>
              <a:rPr lang="en-US" dirty="0" smtClean="0"/>
              <a:t>circumstance leaves </a:t>
            </a:r>
            <a:r>
              <a:rPr lang="en-US" dirty="0"/>
              <a:t>only two alternatives to control bleeding</a:t>
            </a:r>
            <a:r>
              <a:rPr lang="en-US" dirty="0" smtClean="0"/>
              <a:t>:</a:t>
            </a:r>
          </a:p>
          <a:p>
            <a:pPr marL="0" indent="0">
              <a:buFontTx/>
              <a:buChar char="-"/>
            </a:pPr>
            <a:r>
              <a:rPr lang="en-US" dirty="0" smtClean="0"/>
              <a:t>a proximal </a:t>
            </a:r>
            <a:r>
              <a:rPr lang="en-US" dirty="0"/>
              <a:t>vascular control at the level of the </a:t>
            </a:r>
            <a:r>
              <a:rPr lang="en-US" dirty="0" err="1" smtClean="0"/>
              <a:t>infrarenal</a:t>
            </a:r>
            <a:r>
              <a:rPr lang="en-US" dirty="0"/>
              <a:t> </a:t>
            </a:r>
            <a:r>
              <a:rPr lang="en-US" dirty="0" smtClean="0"/>
              <a:t>aorta or</a:t>
            </a:r>
          </a:p>
          <a:p>
            <a:pPr marL="0" indent="0">
              <a:buFontTx/>
              <a:buChar char="-"/>
            </a:pPr>
            <a:r>
              <a:rPr lang="en-US" dirty="0" smtClean="0"/>
              <a:t> </a:t>
            </a:r>
            <a:r>
              <a:rPr lang="en-US" dirty="0"/>
              <a:t>a specific hemostatic control over tissue </a:t>
            </a:r>
            <a:r>
              <a:rPr lang="en-US" dirty="0" smtClean="0"/>
              <a:t>and prior </a:t>
            </a:r>
            <a:r>
              <a:rPr lang="en-US" dirty="0"/>
              <a:t>to fascial dissection of the pelvis.</a:t>
            </a:r>
          </a:p>
        </p:txBody>
      </p:sp>
    </p:spTree>
    <p:extLst>
      <p:ext uri="{BB962C8B-B14F-4D97-AF65-F5344CB8AC3E}">
        <p14:creationId xmlns:p14="http://schemas.microsoft.com/office/powerpoint/2010/main" val="39373094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Underpinning vessels </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 y="2438400"/>
            <a:ext cx="7734300" cy="3543300"/>
          </a:xfrm>
          <a:prstGeom prst="rect">
            <a:avLst/>
          </a:prstGeom>
        </p:spPr>
      </p:pic>
    </p:spTree>
    <p:extLst>
      <p:ext uri="{BB962C8B-B14F-4D97-AF65-F5344CB8AC3E}">
        <p14:creationId xmlns:p14="http://schemas.microsoft.com/office/powerpoint/2010/main" val="374666191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err="1"/>
              <a:t>Transvaginal</a:t>
            </a:r>
            <a:r>
              <a:rPr lang="en-US" b="1" dirty="0"/>
              <a:t> Uterine Artery </a:t>
            </a:r>
            <a:r>
              <a:rPr lang="en-US" b="1" dirty="0">
                <a:solidFill>
                  <a:srgbClr val="FF0000"/>
                </a:solidFill>
              </a:rPr>
              <a:t>Clamping</a:t>
            </a:r>
            <a:r>
              <a:rPr lang="en-US" b="1" dirty="0"/>
              <a:t/>
            </a:r>
            <a:br>
              <a:rPr lang="en-US" b="1" dirty="0"/>
            </a:br>
            <a:endParaRPr lang="en-US" dirty="0"/>
          </a:p>
        </p:txBody>
      </p:sp>
      <p:sp>
        <p:nvSpPr>
          <p:cNvPr id="3" name="Content Placeholder 2"/>
          <p:cNvSpPr>
            <a:spLocks noGrp="1"/>
          </p:cNvSpPr>
          <p:nvPr>
            <p:ph idx="1"/>
          </p:nvPr>
        </p:nvSpPr>
        <p:spPr>
          <a:xfrm>
            <a:off x="457200" y="1143000"/>
            <a:ext cx="8229600" cy="4983163"/>
          </a:xfrm>
        </p:spPr>
        <p:txBody>
          <a:bodyPr>
            <a:normAutofit fontScale="92500" lnSpcReduction="20000"/>
          </a:bodyPr>
          <a:lstStyle/>
          <a:p>
            <a:r>
              <a:rPr lang="en-US" dirty="0"/>
              <a:t>About 85 % of blood reaching the gravid uterus is through the uterine arteries. These branches of internal iliac arteries join the uterus on its sides at the level of the isthmus. Anatomically, this point of entry of the uterine artery is only about 1 cm above the lateral fornix of the vagina. Hence it is possible to reach the uterine arteries through the lateral fornix in a postpartum situation when the tissues will be soft</a:t>
            </a:r>
            <a:r>
              <a:rPr lang="en-US" dirty="0" smtClean="0"/>
              <a:t>.</a:t>
            </a:r>
          </a:p>
          <a:p>
            <a:r>
              <a:rPr lang="en-US" dirty="0"/>
              <a:t>The tip itself is bent at right angles and is shaped like that of a sponge-holding forceps. Even when tightened to the maximum, the blades will be at a distance of about 3 mm between them so that the soft tissue of the cervix which will be between them will not get unduly compressed. One forceps is applied at 3 o’clock and the other at 9 o’clock position of the cervix. One blade goes inside the cervical canal and the other on the lateral fornix, and just before tightening the blades, the tissue is pushed up so that it will reach up to include the uterine artery of that side</a:t>
            </a:r>
            <a:r>
              <a:rPr lang="en-US" dirty="0" smtClean="0"/>
              <a:t>.</a:t>
            </a:r>
          </a:p>
          <a:p>
            <a:r>
              <a:rPr lang="en-US" dirty="0"/>
              <a:t>The concern is that it may occlude the ureters as well. The ureters cross the uterine arteries in the </a:t>
            </a:r>
            <a:r>
              <a:rPr lang="en-US" dirty="0" err="1"/>
              <a:t>parametrium</a:t>
            </a:r>
            <a:r>
              <a:rPr lang="en-US" dirty="0"/>
              <a:t> just lateral to the uterine border. So it is possible that ureters may get caught in the clamp. Since it is only a blunt compression for a few minutes, one does not have to be concerned too much about this ureteric occlusion.</a:t>
            </a:r>
          </a:p>
          <a:p>
            <a:r>
              <a:rPr lang="en-US" dirty="0"/>
              <a:t>The method is recommended only as a first aid while other definitive measures to stop the bleeding are being assembled. In other words this is only a more effective and easy substitute for bimanual compression of the uterus or aorta.</a:t>
            </a:r>
          </a:p>
          <a:p>
            <a:endParaRPr lang="en-US" dirty="0"/>
          </a:p>
        </p:txBody>
      </p:sp>
    </p:spTree>
    <p:extLst>
      <p:ext uri="{BB962C8B-B14F-4D97-AF65-F5344CB8AC3E}">
        <p14:creationId xmlns:p14="http://schemas.microsoft.com/office/powerpoint/2010/main" val="373884183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274638"/>
            <a:ext cx="8229600" cy="639762"/>
          </a:xfrm>
        </p:spPr>
        <p:txBody>
          <a:bodyPr/>
          <a:lstStyle/>
          <a:p>
            <a:pPr algn="ctr"/>
            <a:r>
              <a:rPr lang="en-US" altLang="en-US" dirty="0" smtClean="0"/>
              <a:t>Vessels  ligation</a:t>
            </a:r>
            <a:endParaRPr lang="ar-EG" altLang="en-US" dirty="0" smtClean="0"/>
          </a:p>
        </p:txBody>
      </p:sp>
      <p:sp>
        <p:nvSpPr>
          <p:cNvPr id="37891" name="Content Placeholder 2"/>
          <p:cNvSpPr>
            <a:spLocks noGrp="1"/>
          </p:cNvSpPr>
          <p:nvPr>
            <p:ph idx="1"/>
          </p:nvPr>
        </p:nvSpPr>
        <p:spPr>
          <a:xfrm>
            <a:off x="152400" y="990600"/>
            <a:ext cx="7924800" cy="5638800"/>
          </a:xfrm>
        </p:spPr>
        <p:txBody>
          <a:bodyPr>
            <a:normAutofit fontScale="92500" lnSpcReduction="20000"/>
          </a:bodyPr>
          <a:lstStyle/>
          <a:p>
            <a:pPr algn="l" rtl="0">
              <a:defRPr/>
            </a:pPr>
            <a:r>
              <a:rPr lang="en-US" sz="2000" dirty="0" smtClean="0">
                <a:solidFill>
                  <a:srgbClr val="FF0000"/>
                </a:solidFill>
              </a:rPr>
              <a:t>Waters</a:t>
            </a:r>
            <a:r>
              <a:rPr lang="en-US" sz="2000" dirty="0" smtClean="0"/>
              <a:t> – 1952 --selective uterine artery ligation (dissecting out the artery  from the vein ) by chromic</a:t>
            </a:r>
          </a:p>
          <a:p>
            <a:pPr algn="l" rtl="0">
              <a:defRPr/>
            </a:pPr>
            <a:r>
              <a:rPr lang="en-US" sz="2000" dirty="0" smtClean="0">
                <a:solidFill>
                  <a:srgbClr val="FF0000"/>
                </a:solidFill>
              </a:rPr>
              <a:t>O’Leary</a:t>
            </a:r>
            <a:r>
              <a:rPr lang="en-US" sz="2000" dirty="0" smtClean="0"/>
              <a:t> -- 1966 --Bilateral mass ligation of the </a:t>
            </a:r>
            <a:r>
              <a:rPr lang="en-US" sz="2000" dirty="0" err="1" smtClean="0"/>
              <a:t>asending</a:t>
            </a:r>
            <a:r>
              <a:rPr lang="en-US" sz="2000" dirty="0" smtClean="0"/>
              <a:t> branch of  uterine arteries</a:t>
            </a:r>
          </a:p>
          <a:p>
            <a:pPr algn="l" rtl="0">
              <a:buFontTx/>
              <a:buNone/>
              <a:defRPr/>
            </a:pPr>
            <a:r>
              <a:rPr lang="en-US" sz="2000" dirty="0" smtClean="0"/>
              <a:t>       (</a:t>
            </a:r>
            <a:r>
              <a:rPr lang="en-US" sz="1600" dirty="0" smtClean="0"/>
              <a:t>In case of caesarean section, the sutures are placed 2-3 cm below the level of uterine incision under the reflected peritoneal flap , in non CS-Suture pass At the level of </a:t>
            </a:r>
            <a:r>
              <a:rPr lang="en-US" sz="1600" dirty="0" err="1" smtClean="0"/>
              <a:t>vesicouterine</a:t>
            </a:r>
            <a:r>
              <a:rPr lang="en-US" sz="1600" dirty="0" smtClean="0"/>
              <a:t> peritoneal reflection , in  bleeding is from a laceration of the uterine vessel, a similar stitch is placed both above and below the laceration )</a:t>
            </a:r>
            <a:endParaRPr lang="en-US" sz="2000" dirty="0" smtClean="0"/>
          </a:p>
          <a:p>
            <a:pPr algn="l" rtl="0">
              <a:defRPr/>
            </a:pPr>
            <a:r>
              <a:rPr lang="en-US" sz="2000" dirty="0" err="1" smtClean="0">
                <a:solidFill>
                  <a:srgbClr val="FF0000"/>
                </a:solidFill>
              </a:rPr>
              <a:t>Aleksandrov</a:t>
            </a:r>
            <a:r>
              <a:rPr lang="en-US" sz="2000" dirty="0" smtClean="0"/>
              <a:t> --1962 --bilateral uterine artery ligation and ligation of one of </a:t>
            </a:r>
            <a:r>
              <a:rPr lang="en-US" sz="2000" dirty="0" err="1" smtClean="0"/>
              <a:t>utero</a:t>
            </a:r>
            <a:r>
              <a:rPr lang="en-US" sz="2000" dirty="0" smtClean="0"/>
              <a:t>-ovarian </a:t>
            </a:r>
            <a:r>
              <a:rPr lang="en-US" sz="2000" dirty="0" err="1" smtClean="0"/>
              <a:t>anastmosis</a:t>
            </a:r>
            <a:endParaRPr lang="en-US" sz="2000" dirty="0" smtClean="0"/>
          </a:p>
          <a:p>
            <a:pPr algn="l" rtl="0">
              <a:defRPr/>
            </a:pPr>
            <a:r>
              <a:rPr lang="en-US" sz="2000" dirty="0" err="1" smtClean="0">
                <a:solidFill>
                  <a:srgbClr val="FF0000"/>
                </a:solidFill>
              </a:rPr>
              <a:t>Tsirulinkov</a:t>
            </a:r>
            <a:r>
              <a:rPr lang="en-US" sz="2000" dirty="0" smtClean="0"/>
              <a:t> –1975-- bilateral uterine artery ligation and bilateral ligation </a:t>
            </a:r>
            <a:r>
              <a:rPr lang="en-US" sz="2000" dirty="0" err="1" smtClean="0"/>
              <a:t>utero</a:t>
            </a:r>
            <a:r>
              <a:rPr lang="en-US" sz="2000" dirty="0" smtClean="0"/>
              <a:t>-ovarian </a:t>
            </a:r>
            <a:r>
              <a:rPr lang="en-US" sz="2000" dirty="0" err="1" smtClean="0"/>
              <a:t>anastmosis</a:t>
            </a:r>
            <a:r>
              <a:rPr lang="en-US" sz="2000" dirty="0" smtClean="0"/>
              <a:t> and bilateral ligation of arteries in the round ligaments</a:t>
            </a:r>
          </a:p>
          <a:p>
            <a:pPr algn="l" rtl="0">
              <a:defRPr/>
            </a:pPr>
            <a:r>
              <a:rPr lang="en-US" sz="2000" dirty="0" err="1" smtClean="0">
                <a:solidFill>
                  <a:srgbClr val="FF0000"/>
                </a:solidFill>
              </a:rPr>
              <a:t>AbdRaboo</a:t>
            </a:r>
            <a:r>
              <a:rPr lang="en-US" sz="2000" dirty="0" smtClean="0">
                <a:solidFill>
                  <a:srgbClr val="FF0000"/>
                </a:solidFill>
              </a:rPr>
              <a:t> </a:t>
            </a:r>
            <a:r>
              <a:rPr lang="en-US" sz="2000" dirty="0" smtClean="0"/>
              <a:t>Stepwise uterine </a:t>
            </a:r>
            <a:r>
              <a:rPr lang="en-US" sz="2000" dirty="0" err="1" smtClean="0"/>
              <a:t>devascularization</a:t>
            </a:r>
            <a:r>
              <a:rPr lang="en-US" sz="2000" dirty="0" smtClean="0"/>
              <a:t> </a:t>
            </a:r>
          </a:p>
          <a:p>
            <a:pPr algn="l" rtl="0">
              <a:buFontTx/>
              <a:buNone/>
              <a:defRPr/>
            </a:pPr>
            <a:r>
              <a:rPr lang="en-US" sz="2000" dirty="0" smtClean="0"/>
              <a:t> The steps were (1) unilateral uterine vessel ligation, (2) bilateral uterine vessel ligation, (3) low uterine vessel ligation, (4) unilateral ovarian vessel ligation and (5) bilateral ovarian vessel ligation </a:t>
            </a:r>
            <a:r>
              <a:rPr lang="en-US" sz="1900" dirty="0" smtClean="0"/>
              <a:t>(a ligature is placed around the </a:t>
            </a:r>
            <a:r>
              <a:rPr lang="en-US" sz="1900" dirty="0" err="1" smtClean="0"/>
              <a:t>utero</a:t>
            </a:r>
            <a:r>
              <a:rPr lang="en-US" sz="1900" dirty="0" smtClean="0"/>
              <a:t>-ovarian </a:t>
            </a:r>
            <a:r>
              <a:rPr lang="en-US" sz="1900" dirty="0" err="1" smtClean="0"/>
              <a:t>anastomosis</a:t>
            </a:r>
            <a:r>
              <a:rPr lang="en-US" sz="1900" dirty="0" smtClean="0"/>
              <a:t> )</a:t>
            </a:r>
            <a:endParaRPr lang="en-US" sz="2000" dirty="0" smtClean="0"/>
          </a:p>
          <a:p>
            <a:pPr algn="l" rtl="0">
              <a:defRPr/>
            </a:pPr>
            <a:r>
              <a:rPr lang="en-US" sz="2000" dirty="0" err="1" smtClean="0">
                <a:solidFill>
                  <a:srgbClr val="FF0000"/>
                </a:solidFill>
              </a:rPr>
              <a:t>Hypogastric</a:t>
            </a:r>
            <a:r>
              <a:rPr lang="en-US" sz="2000" dirty="0" smtClean="0">
                <a:solidFill>
                  <a:srgbClr val="FF0000"/>
                </a:solidFill>
              </a:rPr>
              <a:t> artery ligation</a:t>
            </a:r>
          </a:p>
          <a:p>
            <a:pPr algn="l" rtl="0">
              <a:buFontTx/>
              <a:buNone/>
              <a:defRPr/>
            </a:pPr>
            <a:r>
              <a:rPr lang="en-US" sz="1400" dirty="0" smtClean="0"/>
              <a:t>         First, the UAL ( uterine artery ligation ) success rate 94.7% is likely higher to HAL’s one 69.0%                    ( </a:t>
            </a:r>
            <a:r>
              <a:rPr lang="en-US" sz="1400" dirty="0" err="1" smtClean="0"/>
              <a:t>hypogastric</a:t>
            </a:r>
            <a:r>
              <a:rPr lang="en-US" sz="1400" dirty="0" smtClean="0"/>
              <a:t> artery ligation )</a:t>
            </a:r>
          </a:p>
          <a:p>
            <a:pPr algn="l" rtl="0">
              <a:buFontTx/>
              <a:buNone/>
              <a:defRPr/>
            </a:pPr>
            <a:r>
              <a:rPr lang="en-US" sz="1400" dirty="0" smtClean="0"/>
              <a:t>       Second, to date, no serious adverse events have been reported following UAL contrary to HAL. </a:t>
            </a:r>
          </a:p>
          <a:p>
            <a:pPr algn="l" rtl="0">
              <a:buFontTx/>
              <a:buNone/>
              <a:defRPr/>
            </a:pPr>
            <a:r>
              <a:rPr lang="en-US" sz="1400" dirty="0" smtClean="0"/>
              <a:t>         Third, UAL is clearly easier to perform and can be rapidly achieved by all physicians similarly to uterine compression suture and contrary to HAL, which requires a much longer learning curve</a:t>
            </a:r>
            <a:endParaRPr lang="ar-EG" sz="1400" dirty="0" smtClean="0"/>
          </a:p>
          <a:p>
            <a:pPr algn="l" rtl="0">
              <a:defRPr/>
            </a:pPr>
            <a:endParaRPr lang="ar-EG" sz="2000" dirty="0" smtClean="0">
              <a:solidFill>
                <a:srgbClr val="FF0000"/>
              </a:solidFill>
            </a:endParaRPr>
          </a:p>
        </p:txBody>
      </p:sp>
      <p:pic>
        <p:nvPicPr>
          <p:cNvPr id="9220" name="Picture 4" descr="C:\Documents and Settings\muhammad\Desktop\fff\1-s2.0-S0003394405002646-gr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5463" y="2514600"/>
            <a:ext cx="998537"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6" descr="C:\Documents and Settings\muhammad\Desktop\fff\1-s2.0-S0003394405002646-gr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113" y="4876800"/>
            <a:ext cx="100488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8" descr="C:\Documents and Settings\muhammad\Desktop\1-s2a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3581400"/>
            <a:ext cx="1219200"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7" descr="D:\مشاريع مفتوحة\plaenta\1-s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088" y="6010275"/>
            <a:ext cx="950912"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832269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60" y="228600"/>
            <a:ext cx="6325332" cy="911126"/>
          </a:xfrm>
        </p:spPr>
        <p:txBody>
          <a:bodyPr>
            <a:normAutofit fontScale="90000"/>
          </a:bodyPr>
          <a:lstStyle/>
          <a:p>
            <a:pPr algn="ctr"/>
            <a:r>
              <a:rPr lang="en-US" b="1" dirty="0" smtClean="0"/>
              <a:t>Trans abdominal uterine artery ligation </a:t>
            </a:r>
            <a:r>
              <a:rPr lang="en-US" b="1" dirty="0"/>
              <a:t/>
            </a:r>
            <a:br>
              <a:rPr lang="en-US" b="1" dirty="0"/>
            </a:br>
            <a:endParaRPr lang="en-US" dirty="0"/>
          </a:p>
        </p:txBody>
      </p:sp>
      <p:sp>
        <p:nvSpPr>
          <p:cNvPr id="3" name="Content Placeholder 2"/>
          <p:cNvSpPr>
            <a:spLocks noGrp="1"/>
          </p:cNvSpPr>
          <p:nvPr>
            <p:ph idx="1"/>
          </p:nvPr>
        </p:nvSpPr>
        <p:spPr>
          <a:xfrm>
            <a:off x="228600" y="1276252"/>
            <a:ext cx="6477732" cy="5353147"/>
          </a:xfrm>
        </p:spPr>
        <p:txBody>
          <a:bodyPr>
            <a:normAutofit fontScale="92500" lnSpcReduction="10000"/>
          </a:bodyPr>
          <a:lstStyle/>
          <a:p>
            <a:r>
              <a:rPr lang="en-US" dirty="0"/>
              <a:t>It helps to exteriorize the uterus first and push the bladder down after incising the </a:t>
            </a:r>
            <a:r>
              <a:rPr lang="en-US" dirty="0" err="1"/>
              <a:t>uterovesical</a:t>
            </a:r>
            <a:r>
              <a:rPr lang="en-US" dirty="0"/>
              <a:t> fold of the peritoneum. This displaces the ureter downward and laterally, reducing the risk of injury to it. At the level of the isthmus, about 2–3 cm below the level of the uterine incision for cesarean section, the suture is taken from front to back on the lateral aspect of the myometrium. One has to make sure that there is no bowel or other viscera behind, that may get injured from the needle tip. Another practical point is that if a curved needle on the needle holder is used, the tip of the needle emerging on the posterior surface of the uterus should be held with a clamp before the needle holder is released. Otherwise, there is the risk of the needle receding into the myometrium and the whole process may have to be repeated. Once the needle is pulled through, it is brought back to the anterior aspect by puncturing the broad ligament lateral to the vessels on the side of the uterus but medial to the round ligament. An avascular area to pass the needle can be easily identified by </a:t>
            </a:r>
            <a:r>
              <a:rPr lang="en-US" dirty="0" err="1"/>
              <a:t>transillumination</a:t>
            </a:r>
            <a:r>
              <a:rPr lang="en-US" dirty="0"/>
              <a:t>. I t is important to avoid a vessel puncture because that can lead to a hematoma formation. The lateral myometrium with the bunch of vessels, artery and vein, can then be tied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5213155"/>
            <a:ext cx="2362200" cy="164484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4982" y="-92074"/>
            <a:ext cx="1809018" cy="2239962"/>
          </a:xfrm>
          <a:prstGeom prst="rect">
            <a:avLst/>
          </a:prstGeom>
        </p:spPr>
      </p:pic>
    </p:spTree>
    <p:extLst>
      <p:ext uri="{BB962C8B-B14F-4D97-AF65-F5344CB8AC3E}">
        <p14:creationId xmlns:p14="http://schemas.microsoft.com/office/powerpoint/2010/main" val="7016525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
            </a:r>
            <a:br>
              <a:rPr lang="en-US" b="1" dirty="0" smtClean="0"/>
            </a:br>
            <a:r>
              <a:rPr lang="en-US" b="1" dirty="0" smtClean="0"/>
              <a:t>Ligation </a:t>
            </a:r>
            <a:r>
              <a:rPr lang="en-US" b="1" dirty="0"/>
              <a:t>of Anastomosing Vessel between Uterine and Ovarian Arteries</a:t>
            </a:r>
            <a:br>
              <a:rPr lang="en-US" b="1" dirty="0"/>
            </a:br>
            <a:endParaRPr lang="en-US" dirty="0"/>
          </a:p>
        </p:txBody>
      </p:sp>
      <p:sp>
        <p:nvSpPr>
          <p:cNvPr id="3" name="Content Placeholder 2"/>
          <p:cNvSpPr>
            <a:spLocks noGrp="1"/>
          </p:cNvSpPr>
          <p:nvPr>
            <p:ph idx="1"/>
          </p:nvPr>
        </p:nvSpPr>
        <p:spPr>
          <a:xfrm>
            <a:off x="183674" y="1537309"/>
            <a:ext cx="8731726" cy="4351338"/>
          </a:xfrm>
        </p:spPr>
        <p:txBody>
          <a:bodyPr>
            <a:normAutofit/>
          </a:bodyPr>
          <a:lstStyle/>
          <a:p>
            <a:r>
              <a:rPr lang="en-US" dirty="0"/>
              <a:t>The ovarian arteries, direct branches from the aorta, supply the ovaries and tubes and extend further to supply the </a:t>
            </a:r>
            <a:r>
              <a:rPr lang="en-US" dirty="0" err="1"/>
              <a:t>cornual</a:t>
            </a:r>
            <a:r>
              <a:rPr lang="en-US" dirty="0"/>
              <a:t> region of the uterus </a:t>
            </a:r>
            <a:endParaRPr lang="en-US" dirty="0" smtClean="0"/>
          </a:p>
          <a:p>
            <a:r>
              <a:rPr lang="en-US" dirty="0" smtClean="0"/>
              <a:t>The </a:t>
            </a:r>
            <a:r>
              <a:rPr lang="en-US" dirty="0"/>
              <a:t>share of blood supplied to the uterus between the uterine and ovarian arteries will vary depending on the location of the placenta. A fundal or </a:t>
            </a:r>
            <a:r>
              <a:rPr lang="en-US" dirty="0" err="1"/>
              <a:t>cornual</a:t>
            </a:r>
            <a:r>
              <a:rPr lang="en-US" dirty="0"/>
              <a:t> placenta will attract more blood from the ovarian arteries.</a:t>
            </a:r>
          </a:p>
          <a:p>
            <a:r>
              <a:rPr lang="en-US" dirty="0" smtClean="0"/>
              <a:t>Ligation </a:t>
            </a:r>
            <a:r>
              <a:rPr lang="en-US" dirty="0"/>
              <a:t>of anastomosing branch between uterine and ovarian arteries. Tying of the anastomosing branches of uterine and ovarian arteries at the </a:t>
            </a:r>
            <a:r>
              <a:rPr lang="en-US" dirty="0" err="1"/>
              <a:t>cornual</a:t>
            </a:r>
            <a:r>
              <a:rPr lang="en-US" dirty="0"/>
              <a:t> region. (</a:t>
            </a:r>
            <a:r>
              <a:rPr lang="en-US" b="1" dirty="0"/>
              <a:t>a</a:t>
            </a:r>
            <a:r>
              <a:rPr lang="en-US" dirty="0"/>
              <a:t>) The usually seen illustration of stitch for the anastomosing branch. Blood flow to the fundus of the uterus will continue unimpeded. (</a:t>
            </a:r>
            <a:r>
              <a:rPr lang="en-US" b="1" dirty="0"/>
              <a:t>b</a:t>
            </a:r>
            <a:r>
              <a:rPr lang="en-US" dirty="0"/>
              <a:t>) The recommended technique. The arcade of vessels on the </a:t>
            </a:r>
            <a:r>
              <a:rPr lang="en-US" dirty="0" err="1"/>
              <a:t>mesosalpinx</a:t>
            </a:r>
            <a:r>
              <a:rPr lang="en-US" dirty="0"/>
              <a:t>, from just under the tube to the side of the uterus, is included so that the branches supplying the fundal region are occluded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6670" y="5286248"/>
            <a:ext cx="2247330" cy="1571752"/>
          </a:xfrm>
          <a:prstGeom prst="rect">
            <a:avLst/>
          </a:prstGeom>
        </p:spPr>
      </p:pic>
    </p:spTree>
    <p:extLst>
      <p:ext uri="{BB962C8B-B14F-4D97-AF65-F5344CB8AC3E}">
        <p14:creationId xmlns:p14="http://schemas.microsoft.com/office/powerpoint/2010/main" val="14290218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Internal Iliac artery ligation </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r>
              <a:rPr lang="en-US" dirty="0" smtClean="0"/>
              <a:t>Many </a:t>
            </a:r>
            <a:r>
              <a:rPr lang="en-US" dirty="0"/>
              <a:t>authors advocate its routine ligation in placenta </a:t>
            </a:r>
            <a:r>
              <a:rPr lang="en-US" dirty="0" err="1"/>
              <a:t>accreta</a:t>
            </a:r>
            <a:r>
              <a:rPr lang="en-US" dirty="0"/>
              <a:t> </a:t>
            </a:r>
            <a:endParaRPr lang="en-US" dirty="0" smtClean="0"/>
          </a:p>
          <a:p>
            <a:r>
              <a:rPr lang="en-US" dirty="0" smtClean="0"/>
              <a:t>Others </a:t>
            </a:r>
            <a:r>
              <a:rPr lang="en-US" dirty="0"/>
              <a:t>reported no value for its ligation </a:t>
            </a:r>
            <a:endParaRPr lang="en-US" dirty="0" smtClean="0"/>
          </a:p>
          <a:p>
            <a:r>
              <a:rPr lang="en-US" dirty="0" smtClean="0"/>
              <a:t>On </a:t>
            </a:r>
            <a:r>
              <a:rPr lang="en-US" dirty="0"/>
              <a:t>the other hand some authors reported severe complications such as gluteal necrosis, bladder necrosis, uterine gangrene and occasionally leg ischemia if external iliac artery is ligated by mistake </a:t>
            </a:r>
          </a:p>
        </p:txBody>
      </p:sp>
    </p:spTree>
    <p:extLst>
      <p:ext uri="{BB962C8B-B14F-4D97-AF65-F5344CB8AC3E}">
        <p14:creationId xmlns:p14="http://schemas.microsoft.com/office/powerpoint/2010/main" val="406929428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lstStyle/>
          <a:p>
            <a:pPr algn="ctr"/>
            <a:r>
              <a:rPr lang="en-US" dirty="0" smtClean="0"/>
              <a:t>One hemostatic suture</a:t>
            </a:r>
            <a:endParaRPr lang="en-US" dirty="0"/>
          </a:p>
        </p:txBody>
      </p:sp>
      <p:sp>
        <p:nvSpPr>
          <p:cNvPr id="3" name="Content Placeholder 2"/>
          <p:cNvSpPr>
            <a:spLocks noGrp="1"/>
          </p:cNvSpPr>
          <p:nvPr>
            <p:ph idx="1"/>
          </p:nvPr>
        </p:nvSpPr>
        <p:spPr>
          <a:xfrm>
            <a:off x="228599" y="1219200"/>
            <a:ext cx="6316939" cy="5486400"/>
          </a:xfrm>
        </p:spPr>
        <p:txBody>
          <a:bodyPr>
            <a:normAutofit/>
          </a:bodyPr>
          <a:lstStyle/>
          <a:p>
            <a:r>
              <a:rPr lang="en-US" dirty="0"/>
              <a:t>Two pieces of 50cm of No. 1 </a:t>
            </a:r>
            <a:r>
              <a:rPr lang="en-US" dirty="0" err="1"/>
              <a:t>vicryl</a:t>
            </a:r>
            <a:r>
              <a:rPr lang="en-US" dirty="0"/>
              <a:t> held with the tip of PUL forceps. Uterus taken out, UV fold opened and the bladder pushed down. The PUL forceps with </a:t>
            </a:r>
            <a:r>
              <a:rPr lang="en-US" dirty="0" err="1"/>
              <a:t>vicryl</a:t>
            </a:r>
            <a:r>
              <a:rPr lang="en-US" dirty="0"/>
              <a:t> is pierced from anterior to posterior side at the </a:t>
            </a:r>
            <a:r>
              <a:rPr lang="en-US" dirty="0" err="1"/>
              <a:t>centre</a:t>
            </a:r>
            <a:r>
              <a:rPr lang="en-US" dirty="0"/>
              <a:t> of the cervix just above the bladder. Uterus turned anteriorly and the tip of the forceps is seen piercing through the posterior side. Tip of the forceps opened and thread pulled out- one piece to the left side and other piece to the right side and tied as tight as possible on either side. This will completely occlude blood supply to the uterus</a:t>
            </a:r>
            <a:r>
              <a:rPr lang="en-US" dirty="0" smtClean="0"/>
              <a:t>.</a:t>
            </a:r>
          </a:p>
          <a:p>
            <a:r>
              <a:rPr lang="en-US" dirty="0" smtClean="0"/>
              <a:t> </a:t>
            </a:r>
            <a:r>
              <a:rPr lang="en-US" dirty="0"/>
              <a:t>Now proceed with hysterectomy or uterus saving procedures. </a:t>
            </a:r>
            <a:endParaRPr lang="en-US" dirty="0" smtClean="0"/>
          </a:p>
          <a:p>
            <a:r>
              <a:rPr lang="en-US" dirty="0" smtClean="0"/>
              <a:t>Finally </a:t>
            </a:r>
            <a:r>
              <a:rPr lang="en-US" dirty="0"/>
              <a:t>remove the </a:t>
            </a:r>
            <a:r>
              <a:rPr lang="en-US" dirty="0" err="1"/>
              <a:t>haemostatic</a:t>
            </a:r>
            <a:r>
              <a:rPr lang="en-US" dirty="0"/>
              <a:t> sutures and check for any bleeding</a:t>
            </a:r>
            <a:r>
              <a:rPr lang="en-US" dirty="0" smtClean="0"/>
              <a:t>.</a:t>
            </a:r>
          </a:p>
          <a:p>
            <a:r>
              <a:rPr lang="en-US" dirty="0" smtClean="0"/>
              <a:t> </a:t>
            </a:r>
            <a:r>
              <a:rPr lang="en-US" dirty="0"/>
              <a:t>Close the abdomen with suction drain.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5877" y="4724400"/>
            <a:ext cx="2204748" cy="14017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45539" y="2421731"/>
            <a:ext cx="2325423" cy="1481138"/>
          </a:xfrm>
          <a:prstGeom prst="rect">
            <a:avLst/>
          </a:prstGeom>
        </p:spPr>
      </p:pic>
    </p:spTree>
    <p:extLst>
      <p:ext uri="{BB962C8B-B14F-4D97-AF65-F5344CB8AC3E}">
        <p14:creationId xmlns:p14="http://schemas.microsoft.com/office/powerpoint/2010/main" val="19663878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Tourniquet</a:t>
            </a:r>
            <a:endParaRPr lang="en-US" dirty="0"/>
          </a:p>
        </p:txBody>
      </p:sp>
      <p:sp>
        <p:nvSpPr>
          <p:cNvPr id="3" name="Content Placeholder 2"/>
          <p:cNvSpPr>
            <a:spLocks noGrp="1"/>
          </p:cNvSpPr>
          <p:nvPr>
            <p:ph idx="1"/>
          </p:nvPr>
        </p:nvSpPr>
        <p:spPr/>
        <p:txBody>
          <a:bodyPr/>
          <a:lstStyle/>
          <a:p>
            <a:r>
              <a:rPr lang="en-US" dirty="0" smtClean="0"/>
              <a:t>One tourniquet – isthmic = 2UA</a:t>
            </a:r>
          </a:p>
          <a:p>
            <a:pPr marL="0" indent="0">
              <a:buNone/>
            </a:pPr>
            <a:r>
              <a:rPr lang="en-US" dirty="0" smtClean="0"/>
              <a:t>                               --both = 2UA + 2OVA</a:t>
            </a:r>
          </a:p>
          <a:p>
            <a:r>
              <a:rPr lang="en-US" dirty="0" smtClean="0"/>
              <a:t>Triple Tourniquet   - UA</a:t>
            </a:r>
          </a:p>
          <a:p>
            <a:pPr marL="0" indent="0">
              <a:buNone/>
            </a:pPr>
            <a:r>
              <a:rPr lang="en-US" dirty="0" smtClean="0"/>
              <a:t>                                     - ROVA</a:t>
            </a:r>
          </a:p>
          <a:p>
            <a:pPr marL="0" indent="0">
              <a:buNone/>
            </a:pPr>
            <a:r>
              <a:rPr lang="en-US" dirty="0"/>
              <a:t> </a:t>
            </a:r>
            <a:r>
              <a:rPr lang="en-US" dirty="0" smtClean="0"/>
              <a:t>                                    - LOVA</a:t>
            </a:r>
            <a:endParaRPr lang="en-US" dirty="0"/>
          </a:p>
        </p:txBody>
      </p:sp>
    </p:spTree>
    <p:extLst>
      <p:ext uri="{BB962C8B-B14F-4D97-AF65-F5344CB8AC3E}">
        <p14:creationId xmlns:p14="http://schemas.microsoft.com/office/powerpoint/2010/main" val="201960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B-Lateral Extension ( Size)</a:t>
            </a:r>
            <a:endParaRPr lang="en-US" dirty="0"/>
          </a:p>
        </p:txBody>
      </p:sp>
      <p:sp>
        <p:nvSpPr>
          <p:cNvPr id="3" name="Content Placeholder 2"/>
          <p:cNvSpPr>
            <a:spLocks noGrp="1"/>
          </p:cNvSpPr>
          <p:nvPr>
            <p:ph idx="1"/>
          </p:nvPr>
        </p:nvSpPr>
        <p:spPr/>
        <p:txBody>
          <a:bodyPr/>
          <a:lstStyle/>
          <a:p>
            <a:r>
              <a:rPr lang="en-US" dirty="0" smtClean="0"/>
              <a:t>Variations in the lateral extension of </a:t>
            </a:r>
            <a:r>
              <a:rPr lang="en-US" dirty="0" err="1" smtClean="0"/>
              <a:t>myometrial</a:t>
            </a:r>
            <a:r>
              <a:rPr lang="en-US" dirty="0" smtClean="0"/>
              <a:t>  invasion also divide  PAS disorders into </a:t>
            </a:r>
          </a:p>
          <a:p>
            <a:r>
              <a:rPr lang="en-US" dirty="0" smtClean="0">
                <a:solidFill>
                  <a:srgbClr val="FF0000"/>
                </a:solidFill>
              </a:rPr>
              <a:t>the focal </a:t>
            </a:r>
            <a:r>
              <a:rPr lang="en-US" dirty="0" smtClean="0"/>
              <a:t>PAS</a:t>
            </a:r>
            <a:r>
              <a:rPr lang="en-US" dirty="0" smtClean="0">
                <a:solidFill>
                  <a:srgbClr val="FF0000"/>
                </a:solidFill>
              </a:rPr>
              <a:t>,</a:t>
            </a:r>
          </a:p>
          <a:p>
            <a:r>
              <a:rPr lang="en-US" dirty="0" smtClean="0">
                <a:solidFill>
                  <a:srgbClr val="FF0000"/>
                </a:solidFill>
              </a:rPr>
              <a:t> partial </a:t>
            </a:r>
            <a:r>
              <a:rPr lang="en-US" dirty="0" smtClean="0"/>
              <a:t>PAS </a:t>
            </a:r>
            <a:r>
              <a:rPr lang="en-US" dirty="0" smtClean="0">
                <a:solidFill>
                  <a:srgbClr val="FF0000"/>
                </a:solidFill>
              </a:rPr>
              <a:t>, or</a:t>
            </a:r>
          </a:p>
          <a:p>
            <a:r>
              <a:rPr lang="en-US" dirty="0" smtClean="0">
                <a:solidFill>
                  <a:srgbClr val="FF0000"/>
                </a:solidFill>
              </a:rPr>
              <a:t> total </a:t>
            </a:r>
            <a:r>
              <a:rPr lang="en-US" dirty="0" smtClean="0"/>
              <a:t>PAS  categories,</a:t>
            </a:r>
          </a:p>
          <a:p>
            <a:r>
              <a:rPr lang="en-US" dirty="0" smtClean="0"/>
              <a:t> Depending on the number of placental cotyledons involved. </a:t>
            </a:r>
          </a:p>
          <a:p>
            <a:endParaRPr lang="en-US" dirty="0" smtClean="0"/>
          </a:p>
          <a:p>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One tourniquet = Isthmic Tourniquet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5537" y="2139156"/>
            <a:ext cx="4352925" cy="3724275"/>
          </a:xfrm>
          <a:prstGeom prst="rect">
            <a:avLst/>
          </a:prstGeom>
        </p:spPr>
      </p:pic>
    </p:spTree>
    <p:extLst>
      <p:ext uri="{BB962C8B-B14F-4D97-AF65-F5344CB8AC3E}">
        <p14:creationId xmlns:p14="http://schemas.microsoft.com/office/powerpoint/2010/main" val="15814177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543550" cy="1325563"/>
          </a:xfrm>
        </p:spPr>
        <p:txBody>
          <a:bodyPr/>
          <a:lstStyle/>
          <a:p>
            <a:pPr algn="ctr"/>
            <a:r>
              <a:rPr lang="en-US" dirty="0" smtClean="0"/>
              <a:t>One Tourniquet =</a:t>
            </a:r>
            <a:r>
              <a:rPr lang="en-US" dirty="0"/>
              <a:t> </a:t>
            </a:r>
            <a:r>
              <a:rPr lang="en-US" dirty="0" smtClean="0"/>
              <a:t>2UA </a:t>
            </a:r>
            <a:r>
              <a:rPr lang="en-US" dirty="0"/>
              <a:t>+ 2OVA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72968" y="13648"/>
            <a:ext cx="2563071" cy="2506796"/>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69064"/>
            <a:ext cx="9144000" cy="3947209"/>
          </a:xfrm>
          <a:prstGeom prst="rect">
            <a:avLst/>
          </a:prstGeom>
        </p:spPr>
      </p:pic>
    </p:spTree>
    <p:extLst>
      <p:ext uri="{BB962C8B-B14F-4D97-AF65-F5344CB8AC3E}">
        <p14:creationId xmlns:p14="http://schemas.microsoft.com/office/powerpoint/2010/main" val="25912288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490" y="41785"/>
            <a:ext cx="7984510" cy="1329815"/>
          </a:xfrm>
        </p:spPr>
        <p:txBody>
          <a:bodyPr>
            <a:normAutofit fontScale="90000"/>
          </a:bodyPr>
          <a:lstStyle/>
          <a:p>
            <a:pPr algn="ctr"/>
            <a:r>
              <a:rPr lang="en-US" b="1" dirty="0" smtClean="0"/>
              <a:t>TTT = Triple Tie Technique </a:t>
            </a:r>
            <a:r>
              <a:rPr lang="en-US" b="1" dirty="0"/>
              <a:t/>
            </a:r>
            <a:br>
              <a:rPr lang="en-US" b="1" dirty="0"/>
            </a:br>
            <a:r>
              <a:rPr lang="en-US" b="1" dirty="0" smtClean="0"/>
              <a:t>A- 3 </a:t>
            </a:r>
            <a:r>
              <a:rPr lang="en-US" b="1" dirty="0" err="1"/>
              <a:t>foley,s</a:t>
            </a:r>
            <a:r>
              <a:rPr lang="en-US" b="1" dirty="0"/>
              <a:t> </a:t>
            </a:r>
            <a:r>
              <a:rPr lang="en-US" b="1" dirty="0" smtClean="0"/>
              <a:t>catheters</a:t>
            </a:r>
            <a:br>
              <a:rPr lang="en-US" b="1" dirty="0" smtClean="0"/>
            </a:br>
            <a:r>
              <a:rPr lang="en-US" b="1" dirty="0" smtClean="0"/>
              <a:t>B-one </a:t>
            </a:r>
            <a:r>
              <a:rPr lang="en-US" b="1" dirty="0" err="1" smtClean="0"/>
              <a:t>foley,s</a:t>
            </a:r>
            <a:r>
              <a:rPr lang="en-US" b="1" dirty="0" smtClean="0"/>
              <a:t> and 2 loops </a:t>
            </a:r>
            <a:r>
              <a:rPr lang="en-US" b="1" smtClean="0"/>
              <a:t>Or 2 Clamps</a:t>
            </a:r>
            <a:endParaRPr lang="en-US" b="1" dirty="0"/>
          </a:p>
        </p:txBody>
      </p:sp>
      <p:sp>
        <p:nvSpPr>
          <p:cNvPr id="3" name="Content Placeholder 2"/>
          <p:cNvSpPr>
            <a:spLocks noGrp="1"/>
          </p:cNvSpPr>
          <p:nvPr>
            <p:ph idx="1"/>
          </p:nvPr>
        </p:nvSpPr>
        <p:spPr>
          <a:xfrm>
            <a:off x="242607" y="1371600"/>
            <a:ext cx="4253193" cy="4359375"/>
          </a:xfrm>
        </p:spPr>
        <p:txBody>
          <a:bodyPr/>
          <a:lstStyle/>
          <a:p>
            <a:r>
              <a:rPr lang="en-US" dirty="0" smtClean="0"/>
              <a:t>Temporary technique</a:t>
            </a:r>
          </a:p>
          <a:p>
            <a:r>
              <a:rPr lang="en-US" dirty="0" smtClean="0"/>
              <a:t>3 </a:t>
            </a:r>
            <a:r>
              <a:rPr lang="en-US" dirty="0" err="1" smtClean="0"/>
              <a:t>foley,s</a:t>
            </a:r>
            <a:r>
              <a:rPr lang="en-US" dirty="0" smtClean="0"/>
              <a:t> catheters are put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801" y="4364766"/>
            <a:ext cx="3888624" cy="24932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57" y="2251585"/>
            <a:ext cx="3815912" cy="21495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0517" y="1584535"/>
            <a:ext cx="3783483" cy="32622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7440" y="4940205"/>
            <a:ext cx="2771775" cy="1885950"/>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Hemostatic Gel</a:t>
            </a:r>
            <a:br>
              <a:rPr lang="en-US" b="1" dirty="0" smtClean="0"/>
            </a:br>
            <a:endParaRPr lang="en-US" dirty="0"/>
          </a:p>
        </p:txBody>
      </p:sp>
      <p:sp>
        <p:nvSpPr>
          <p:cNvPr id="3" name="Content Placeholder 2"/>
          <p:cNvSpPr>
            <a:spLocks noGrp="1"/>
          </p:cNvSpPr>
          <p:nvPr>
            <p:ph idx="1"/>
          </p:nvPr>
        </p:nvSpPr>
        <p:spPr/>
        <p:txBody>
          <a:bodyPr/>
          <a:lstStyle/>
          <a:p>
            <a:r>
              <a:rPr lang="en-US" dirty="0" smtClean="0"/>
              <a:t>Difficult accessibility and profuse bleeding prompted the consideration of alternative treatment with the topical application of </a:t>
            </a:r>
            <a:r>
              <a:rPr lang="en-US" dirty="0" err="1" smtClean="0"/>
              <a:t>hemostatic</a:t>
            </a:r>
            <a:r>
              <a:rPr lang="en-US" dirty="0" smtClean="0"/>
              <a:t> gel over the lower segment, which achieved </a:t>
            </a:r>
            <a:r>
              <a:rPr lang="en-US" dirty="0" err="1" smtClean="0"/>
              <a:t>hemostasis</a:t>
            </a:r>
            <a:r>
              <a:rPr lang="en-US" dirty="0" smtClean="0"/>
              <a:t> within minutes.</a:t>
            </a:r>
            <a:endParaRPr 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600200"/>
            <a:ext cx="7886700" cy="1325563"/>
          </a:xfrm>
        </p:spPr>
        <p:txBody>
          <a:bodyPr/>
          <a:lstStyle/>
          <a:p>
            <a:pPr algn="ctr"/>
            <a:r>
              <a:rPr lang="en-US" dirty="0" smtClean="0"/>
              <a:t>Combined </a:t>
            </a:r>
            <a:r>
              <a:rPr lang="en-US" dirty="0" smtClean="0"/>
              <a:t>Methods</a:t>
            </a:r>
            <a:endParaRPr 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600" dirty="0" smtClean="0">
                <a:solidFill>
                  <a:srgbClr val="FF0000"/>
                </a:solidFill>
              </a:rPr>
              <a:t>Combine</a:t>
            </a:r>
            <a:r>
              <a:rPr lang="en-US" sz="3600" dirty="0" smtClean="0"/>
              <a:t> the compression suture with an intrauterine balloon. </a:t>
            </a:r>
            <a:endParaRPr lang="en-US" dirty="0"/>
          </a:p>
        </p:txBody>
      </p:sp>
      <p:sp>
        <p:nvSpPr>
          <p:cNvPr id="3" name="Content Placeholder 2"/>
          <p:cNvSpPr>
            <a:spLocks noGrp="1"/>
          </p:cNvSpPr>
          <p:nvPr>
            <p:ph idx="1"/>
          </p:nvPr>
        </p:nvSpPr>
        <p:spPr/>
        <p:txBody>
          <a:bodyPr>
            <a:normAutofit/>
          </a:bodyPr>
          <a:lstStyle/>
          <a:p>
            <a:r>
              <a:rPr lang="en-US" dirty="0" smtClean="0"/>
              <a:t>The suture must be inserted first (clearly, inserting a suture after the</a:t>
            </a:r>
          </a:p>
          <a:p>
            <a:r>
              <a:rPr lang="en-US" dirty="0" smtClean="0"/>
              <a:t>balloon risks puncturing it).</a:t>
            </a:r>
          </a:p>
          <a:p>
            <a:r>
              <a:rPr lang="en-US" dirty="0" smtClean="0">
                <a:solidFill>
                  <a:srgbClr val="FF0000"/>
                </a:solidFill>
              </a:rPr>
              <a:t>Bakri balloon with </a:t>
            </a:r>
            <a:r>
              <a:rPr lang="en-US" dirty="0" err="1" smtClean="0">
                <a:solidFill>
                  <a:srgbClr val="FF0000"/>
                </a:solidFill>
              </a:rPr>
              <a:t>mastubara</a:t>
            </a:r>
            <a:r>
              <a:rPr lang="en-US" dirty="0" smtClean="0">
                <a:solidFill>
                  <a:srgbClr val="FF0000"/>
                </a:solidFill>
              </a:rPr>
              <a:t> compression suture</a:t>
            </a:r>
            <a:endParaRPr lang="en-US" dirty="0">
              <a:solidFill>
                <a:srgbClr val="FF000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Foley's catheter balloon and suture around</a:t>
            </a:r>
            <a:endParaRPr lang="en-US" dirty="0"/>
          </a:p>
        </p:txBody>
      </p:sp>
      <p:sp>
        <p:nvSpPr>
          <p:cNvPr id="3" name="Content Placeholder 2"/>
          <p:cNvSpPr>
            <a:spLocks noGrp="1"/>
          </p:cNvSpPr>
          <p:nvPr>
            <p:ph idx="1"/>
          </p:nvPr>
        </p:nvSpPr>
        <p:spPr/>
        <p:txBody>
          <a:bodyPr/>
          <a:lstStyle/>
          <a:p>
            <a:r>
              <a:rPr lang="en-US" dirty="0" smtClean="0"/>
              <a:t>During surgery, a Foley catheter balloon containing 60–120 </a:t>
            </a:r>
            <a:r>
              <a:rPr lang="en-US" dirty="0" err="1" smtClean="0"/>
              <a:t>mL</a:t>
            </a:r>
            <a:r>
              <a:rPr lang="en-US" dirty="0" smtClean="0"/>
              <a:t> of water was used to compress the hemorrhage site and an absorbable suture was placed around the lower uterus segment to provide extra pressure on the balloon.</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3488378"/>
            <a:ext cx="3429000" cy="2818972"/>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normAutofit fontScale="90000"/>
          </a:bodyPr>
          <a:lstStyle/>
          <a:p>
            <a:pPr algn="ctr"/>
            <a:r>
              <a:rPr lang="en-US" b="1" dirty="0" smtClean="0"/>
              <a:t/>
            </a:r>
            <a:br>
              <a:rPr lang="en-US" b="1" dirty="0" smtClean="0"/>
            </a:br>
            <a:r>
              <a:rPr lang="en-US" b="1" dirty="0" smtClean="0"/>
              <a:t>Transverse </a:t>
            </a:r>
            <a:r>
              <a:rPr lang="en-US" b="1" dirty="0"/>
              <a:t>B-lynch sutures </a:t>
            </a:r>
            <a:r>
              <a:rPr lang="en-US" dirty="0"/>
              <a:t/>
            </a:r>
            <a:br>
              <a:rPr lang="en-US" dirty="0"/>
            </a:br>
            <a:endParaRPr lang="en-US" dirty="0"/>
          </a:p>
        </p:txBody>
      </p:sp>
      <p:sp>
        <p:nvSpPr>
          <p:cNvPr id="3" name="Content Placeholder 2"/>
          <p:cNvSpPr>
            <a:spLocks noGrp="1"/>
          </p:cNvSpPr>
          <p:nvPr>
            <p:ph idx="1"/>
          </p:nvPr>
        </p:nvSpPr>
        <p:spPr>
          <a:xfrm>
            <a:off x="228600" y="1219200"/>
            <a:ext cx="8534400" cy="5029199"/>
          </a:xfrm>
        </p:spPr>
        <p:txBody>
          <a:bodyPr>
            <a:normAutofit/>
          </a:bodyPr>
          <a:lstStyle/>
          <a:p>
            <a:r>
              <a:rPr lang="en-US" dirty="0" smtClean="0"/>
              <a:t>B </a:t>
            </a:r>
            <a:r>
              <a:rPr lang="en-US" dirty="0"/>
              <a:t>Lynch by making horizontal sutures passed in a vascular area in the broad ligament make more tension around and pressure in the lower segment </a:t>
            </a:r>
            <a:r>
              <a:rPr lang="en-US" dirty="0" smtClean="0"/>
              <a:t>plus ligation of uterine arteries</a:t>
            </a:r>
            <a:endParaRPr lang="en-US" dirty="0"/>
          </a:p>
        </p:txBody>
      </p:sp>
      <p:pic>
        <p:nvPicPr>
          <p:cNvPr id="4" name="Picture 2"/>
          <p:cNvPicPr>
            <a:picLocks noChangeAspect="1" noChangeArrowheads="1"/>
          </p:cNvPicPr>
          <p:nvPr/>
        </p:nvPicPr>
        <p:blipFill>
          <a:blip r:embed="rId2"/>
          <a:stretch>
            <a:fillRect/>
          </a:stretch>
        </p:blipFill>
        <p:spPr bwMode="auto">
          <a:xfrm>
            <a:off x="3505200" y="2819400"/>
            <a:ext cx="2857500" cy="2562225"/>
          </a:xfrm>
          <a:prstGeom prst="rect">
            <a:avLst/>
          </a:prstGeom>
          <a:noFill/>
          <a:ln w="9525">
            <a:noFill/>
            <a:miter lim="800000"/>
            <a:headEnd/>
            <a:tailEnd/>
          </a:ln>
          <a:effectLst/>
        </p:spPr>
      </p:pic>
    </p:spTree>
    <p:extLst>
      <p:ext uri="{BB962C8B-B14F-4D97-AF65-F5344CB8AC3E}">
        <p14:creationId xmlns:p14="http://schemas.microsoft.com/office/powerpoint/2010/main" val="23122216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sp>
        <p:nvSpPr>
          <p:cNvPr id="4" name="Rectangle 1"/>
          <p:cNvSpPr>
            <a:spLocks noGrp="1" noChangeArrowheads="1"/>
          </p:cNvSpPr>
          <p:nvPr>
            <p:ph type="title"/>
          </p:nvPr>
        </p:nvSpPr>
        <p:spPr bwMode="auto">
          <a:xfrm>
            <a:off x="628650" y="704741"/>
            <a:ext cx="78867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rPr>
              <a:t>I</a:t>
            </a:r>
            <a:r>
              <a:rPr kumimoji="0" lang="en-US" altLang="en-US" sz="1800" b="0" i="0" u="none" strike="noStrike" cap="none" normalizeH="0" baseline="0" dirty="0" smtClean="0">
                <a:ln>
                  <a:noFill/>
                </a:ln>
                <a:solidFill>
                  <a:schemeClr val="tx1"/>
                </a:solidFill>
                <a:effectLst/>
                <a:latin typeface="Arial" panose="020B0604020202020204" pitchFamily="34" charset="0"/>
              </a:rPr>
              <a:t>ntrauterine </a:t>
            </a:r>
            <a:r>
              <a:rPr kumimoji="0" lang="en-US" altLang="en-US" sz="1800" b="0" i="0" u="none" strike="noStrike" cap="none" normalizeH="0" baseline="0" dirty="0" smtClean="0">
                <a:ln>
                  <a:noFill/>
                </a:ln>
                <a:solidFill>
                  <a:schemeClr val="tx1"/>
                </a:solidFill>
                <a:effectLst/>
                <a:latin typeface="Arial" panose="020B0604020202020204" pitchFamily="34" charset="0"/>
              </a:rPr>
              <a:t>gauze compress combined B-Lynch uterine compression suture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2686049"/>
            <a:ext cx="4305300" cy="3228975"/>
          </a:xfrm>
          <a:prstGeom prst="rect">
            <a:avLst/>
          </a:prstGeom>
        </p:spPr>
      </p:pic>
    </p:spTree>
    <p:extLst>
      <p:ext uri="{BB962C8B-B14F-4D97-AF65-F5344CB8AC3E}">
        <p14:creationId xmlns:p14="http://schemas.microsoft.com/office/powerpoint/2010/main" val="63207536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Uterine packing with </a:t>
            </a:r>
            <a:r>
              <a:rPr lang="en-US" b="1" dirty="0" err="1" smtClean="0"/>
              <a:t>chitosan</a:t>
            </a:r>
            <a:r>
              <a:rPr lang="en-US" b="1" dirty="0" smtClean="0"/>
              <a:t>-covered gauze</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err="1" smtClean="0"/>
              <a:t>Chitosan</a:t>
            </a:r>
            <a:r>
              <a:rPr lang="en-US" dirty="0" smtClean="0"/>
              <a:t>-covered gauze is a viable option in the treatment of (severe) postpartum hemorrhage. It is easy to use and requires no special training. It can be used after both vaginal and cesarean deliveries, and there are no adverse side effects. Furthermore, it is very inexpensive compared with other treatment options, making it suitable for use also in low resource-countries, where the death toll due to postpartum hemorrhage is especially high</a:t>
            </a:r>
            <a:endParaRPr lang="en-US" dirty="0"/>
          </a:p>
        </p:txBody>
      </p:sp>
      <p:pic>
        <p:nvPicPr>
          <p:cNvPr id="5124" name="Picture 4" descr="C:\Documents and Settings\mmhennawy\Desktop\New folder\chitos.jpg"/>
          <p:cNvPicPr>
            <a:picLocks noChangeAspect="1" noChangeArrowheads="1"/>
          </p:cNvPicPr>
          <p:nvPr/>
        </p:nvPicPr>
        <p:blipFill>
          <a:blip r:embed="rId2"/>
          <a:srcRect/>
          <a:stretch>
            <a:fillRect/>
          </a:stretch>
        </p:blipFill>
        <p:spPr bwMode="auto">
          <a:xfrm>
            <a:off x="6324600" y="4343400"/>
            <a:ext cx="2819400" cy="23622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 - Sites of Uterine Invasion</a:t>
            </a:r>
            <a:endParaRPr lang="en-US" dirty="0"/>
          </a:p>
        </p:txBody>
      </p:sp>
      <p:sp>
        <p:nvSpPr>
          <p:cNvPr id="3" name="Content Placeholder 2"/>
          <p:cNvSpPr>
            <a:spLocks noGrp="1"/>
          </p:cNvSpPr>
          <p:nvPr>
            <p:ph idx="1"/>
          </p:nvPr>
        </p:nvSpPr>
        <p:spPr>
          <a:xfrm>
            <a:off x="381000" y="1447800"/>
            <a:ext cx="8229600" cy="4525963"/>
          </a:xfrm>
        </p:spPr>
        <p:txBody>
          <a:bodyPr>
            <a:normAutofit/>
          </a:bodyPr>
          <a:lstStyle/>
          <a:p>
            <a:r>
              <a:rPr lang="en-US" dirty="0" smtClean="0"/>
              <a:t>The placenta arises wherever the fertilized egg implants into a woman’s uterus. There are four positions that the baby might be in during the mother’s 20-week scan and these can either be; </a:t>
            </a:r>
          </a:p>
          <a:p>
            <a:r>
              <a:rPr lang="en-US" dirty="0" smtClean="0"/>
              <a:t>Anterior placenta, </a:t>
            </a:r>
          </a:p>
          <a:p>
            <a:r>
              <a:rPr lang="en-US" dirty="0" smtClean="0"/>
              <a:t>Posterior, </a:t>
            </a:r>
          </a:p>
          <a:p>
            <a:r>
              <a:rPr lang="en-US" dirty="0" err="1" smtClean="0"/>
              <a:t>Fundal</a:t>
            </a:r>
            <a:r>
              <a:rPr lang="en-US" dirty="0" smtClean="0"/>
              <a:t>, or </a:t>
            </a:r>
          </a:p>
          <a:p>
            <a:r>
              <a:rPr lang="en-US" dirty="0" smtClean="0"/>
              <a:t>Left or right lateral.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200" y="3581400"/>
            <a:ext cx="4876800" cy="327660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067800" cy="1325563"/>
          </a:xfrm>
        </p:spPr>
        <p:txBody>
          <a:bodyPr>
            <a:normAutofit/>
          </a:bodyPr>
          <a:lstStyle/>
          <a:p>
            <a:pPr algn="ctr"/>
            <a:r>
              <a:rPr lang="en-US" b="1" dirty="0" smtClean="0"/>
              <a:t>Uterine packing with </a:t>
            </a:r>
            <a:r>
              <a:rPr lang="en-US" b="1" dirty="0" err="1" smtClean="0"/>
              <a:t>tranexamic</a:t>
            </a:r>
            <a:r>
              <a:rPr lang="en-US" b="1" dirty="0" smtClean="0"/>
              <a:t> acid-covered gauze</a:t>
            </a:r>
            <a:endParaRPr lang="en-US" dirty="0"/>
          </a:p>
        </p:txBody>
      </p:sp>
      <p:sp>
        <p:nvSpPr>
          <p:cNvPr id="3" name="Content Placeholder 2"/>
          <p:cNvSpPr>
            <a:spLocks noGrp="1"/>
          </p:cNvSpPr>
          <p:nvPr>
            <p:ph idx="1"/>
          </p:nvPr>
        </p:nvSpPr>
        <p:spPr/>
        <p:txBody>
          <a:bodyPr>
            <a:normAutofit/>
          </a:bodyPr>
          <a:lstStyle/>
          <a:p>
            <a:r>
              <a:rPr lang="en-US" dirty="0" smtClean="0"/>
              <a:t>Intravenous </a:t>
            </a:r>
            <a:r>
              <a:rPr lang="en-US" dirty="0" err="1" smtClean="0"/>
              <a:t>tranexamic</a:t>
            </a:r>
            <a:r>
              <a:rPr lang="en-US" dirty="0" smtClean="0"/>
              <a:t> acid reduces bleeding in surgery, however, its effect on the risk of </a:t>
            </a:r>
            <a:r>
              <a:rPr lang="en-US" dirty="0" err="1" smtClean="0"/>
              <a:t>thromboembolic</a:t>
            </a:r>
            <a:r>
              <a:rPr lang="en-US" dirty="0" smtClean="0"/>
              <a:t> events is uncertain and an increased risk remains a theoretical concern. Because there is less systemic absorption following topical administration, the direct application of </a:t>
            </a:r>
            <a:r>
              <a:rPr lang="en-US" dirty="0" err="1" smtClean="0"/>
              <a:t>tranexamic</a:t>
            </a:r>
            <a:r>
              <a:rPr lang="en-US" dirty="0" smtClean="0"/>
              <a:t> acid to the bleeding surface has the potential to reduce bleeding with minimal systemic effects</a:t>
            </a:r>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200" b="1" dirty="0" smtClean="0"/>
              <a:t>Uterine Balloon </a:t>
            </a:r>
            <a:r>
              <a:rPr lang="en-US" sz="3200" b="1" dirty="0" err="1" smtClean="0"/>
              <a:t>Tamponade</a:t>
            </a:r>
            <a:r>
              <a:rPr lang="en-US" sz="3200" b="1" dirty="0" smtClean="0"/>
              <a:t> in Combination with Topical Administration of </a:t>
            </a:r>
            <a:r>
              <a:rPr lang="en-US" sz="3200" b="1" dirty="0" err="1" smtClean="0"/>
              <a:t>Tranexamic</a:t>
            </a:r>
            <a:r>
              <a:rPr lang="en-US" sz="3200" b="1" dirty="0" smtClean="0"/>
              <a:t> Acid</a:t>
            </a:r>
            <a:br>
              <a:rPr lang="en-US" sz="3200" b="1" dirty="0" smtClean="0"/>
            </a:br>
            <a:endParaRPr lang="en-US" sz="3200" dirty="0"/>
          </a:p>
        </p:txBody>
      </p:sp>
      <p:sp>
        <p:nvSpPr>
          <p:cNvPr id="3" name="Content Placeholder 2"/>
          <p:cNvSpPr>
            <a:spLocks noGrp="1"/>
          </p:cNvSpPr>
          <p:nvPr>
            <p:ph idx="1"/>
          </p:nvPr>
        </p:nvSpPr>
        <p:spPr/>
        <p:txBody>
          <a:bodyPr>
            <a:normAutofit/>
          </a:bodyPr>
          <a:lstStyle/>
          <a:p>
            <a:r>
              <a:rPr lang="en-US" dirty="0" smtClean="0"/>
              <a:t>A profuse hemorrhage continued despite administration of </a:t>
            </a:r>
            <a:r>
              <a:rPr lang="en-US" dirty="0" err="1" smtClean="0"/>
              <a:t>uterotonics</a:t>
            </a:r>
            <a:r>
              <a:rPr lang="en-US" dirty="0" smtClean="0"/>
              <a:t>, fluid, and blood transfusion. The total blood loss was more than 5,000 </a:t>
            </a:r>
            <a:r>
              <a:rPr lang="en-US" dirty="0" err="1" smtClean="0"/>
              <a:t>mL.</a:t>
            </a:r>
            <a:r>
              <a:rPr lang="en-US" dirty="0" smtClean="0"/>
              <a:t> In each case, an intrauterine balloon catheter was wrapped in gauze impregnated with </a:t>
            </a:r>
            <a:r>
              <a:rPr lang="en-US" dirty="0" err="1" smtClean="0"/>
              <a:t>tranexamic</a:t>
            </a:r>
            <a:r>
              <a:rPr lang="en-US" dirty="0" smtClean="0"/>
              <a:t> acid, inserted into the uterus, and inflated sufficiently with sterile water. In this way, mechanical compression by a balloon and a topical </a:t>
            </a:r>
            <a:r>
              <a:rPr lang="en-US" dirty="0" err="1" smtClean="0"/>
              <a:t>antifibrinolytic</a:t>
            </a:r>
            <a:r>
              <a:rPr lang="en-US" dirty="0" smtClean="0"/>
              <a:t> agent were combined together. This method brought complete </a:t>
            </a:r>
            <a:r>
              <a:rPr lang="en-US" dirty="0" err="1" smtClean="0"/>
              <a:t>hemostasis</a:t>
            </a:r>
            <a:r>
              <a:rPr lang="en-US" dirty="0" smtClean="0"/>
              <a:t> and no further treatments were needed. Both the women left hospital in stable condition</a:t>
            </a:r>
          </a:p>
          <a:p>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253" y="211790"/>
            <a:ext cx="5848350" cy="1325563"/>
          </a:xfrm>
        </p:spPr>
        <p:txBody>
          <a:bodyPr>
            <a:normAutofit/>
          </a:bodyPr>
          <a:lstStyle/>
          <a:p>
            <a:pPr algn="ctr"/>
            <a:r>
              <a:rPr lang="en-US" dirty="0" smtClean="0"/>
              <a:t>(Modified UBT) uterine balloon </a:t>
            </a:r>
            <a:r>
              <a:rPr lang="en-US" dirty="0" err="1" smtClean="0"/>
              <a:t>tamponade</a:t>
            </a:r>
            <a:endParaRPr lang="en-US" dirty="0"/>
          </a:p>
        </p:txBody>
      </p:sp>
      <p:sp>
        <p:nvSpPr>
          <p:cNvPr id="3" name="Content Placeholder 2"/>
          <p:cNvSpPr>
            <a:spLocks noGrp="1"/>
          </p:cNvSpPr>
          <p:nvPr>
            <p:ph idx="1"/>
          </p:nvPr>
        </p:nvSpPr>
        <p:spPr>
          <a:xfrm>
            <a:off x="241253" y="1537352"/>
            <a:ext cx="6431365" cy="5015847"/>
          </a:xfrm>
        </p:spPr>
        <p:txBody>
          <a:bodyPr>
            <a:normAutofit lnSpcReduction="10000"/>
          </a:bodyPr>
          <a:lstStyle/>
          <a:p>
            <a:r>
              <a:rPr lang="en-US" dirty="0"/>
              <a:t>The combination of an intrauterine balloon catheter and wet gauze bulks larger than a balloon catheter alone and needs to be inserted into the uterus carefully and gently. Our method can be applied well to PPH after vaginal delivery but may be difficult after cesarean delivery without labor due to the lack of cervical dilation. For such cases, conventional UBT should be indicated first. The wrapping gauze should never be wound up around a catheter simply like a scroll. If that happens, the balloon would fail to expand and would eventually burst. So we recommend the way shown </a:t>
            </a:r>
            <a:endParaRPr lang="en-US" dirty="0" smtClean="0"/>
          </a:p>
          <a:p>
            <a:r>
              <a:rPr lang="en-US" dirty="0"/>
              <a:t>only two sheets of gauze around the balloon catheter, and their ends were visible from the vagina. Therefore, gauze could be easily removed without a fear of retention. The risk of infection can be minimized by removing both the balloon and gauze within 24 hours and administering prophylactic antibiotics.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89109" y="1320"/>
            <a:ext cx="2286000" cy="174650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6446" y="1642008"/>
            <a:ext cx="2286000" cy="17465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89109" y="3456296"/>
            <a:ext cx="2286000" cy="174650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5600" y="5029200"/>
            <a:ext cx="2286000" cy="1746504"/>
          </a:xfrm>
          <a:prstGeom prst="rect">
            <a:avLst/>
          </a:prstGeom>
        </p:spPr>
      </p:pic>
    </p:spTree>
    <p:extLst>
      <p:ext uri="{BB962C8B-B14F-4D97-AF65-F5344CB8AC3E}">
        <p14:creationId xmlns:p14="http://schemas.microsoft.com/office/powerpoint/2010/main" val="24330724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789231"/>
            <a:ext cx="7886700" cy="1325563"/>
          </a:xfrm>
        </p:spPr>
        <p:txBody>
          <a:bodyPr/>
          <a:lstStyle/>
          <a:p>
            <a:pPr algn="ctr"/>
            <a:r>
              <a:rPr lang="en-US" dirty="0" smtClean="0"/>
              <a:t>Steps Of </a:t>
            </a:r>
            <a:r>
              <a:rPr lang="en-US" dirty="0" err="1" smtClean="0"/>
              <a:t>Tretment</a:t>
            </a:r>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86800" cy="1630362"/>
          </a:xfrm>
        </p:spPr>
        <p:txBody>
          <a:bodyPr>
            <a:noAutofit/>
          </a:bodyPr>
          <a:lstStyle/>
          <a:p>
            <a:pPr algn="ctr"/>
            <a:r>
              <a:rPr lang="en-US" sz="3600" dirty="0"/>
              <a:t>One-step conservative surgery for abnormal</a:t>
            </a:r>
            <a:br>
              <a:rPr lang="en-US" sz="3600" dirty="0"/>
            </a:br>
            <a:r>
              <a:rPr lang="en-US" sz="3600" dirty="0"/>
              <a:t>placentation (OSCS) </a:t>
            </a:r>
            <a:r>
              <a:rPr lang="en-US" sz="3600" dirty="0" smtClean="0"/>
              <a:t>=one operation=</a:t>
            </a:r>
            <a:r>
              <a:rPr lang="en-US" sz="3600" dirty="0"/>
              <a:t>one-time </a:t>
            </a:r>
            <a:r>
              <a:rPr lang="en-US" sz="3600" dirty="0" smtClean="0"/>
              <a:t>surgery=</a:t>
            </a:r>
            <a:r>
              <a:rPr lang="en-US" sz="3600" b="1" dirty="0"/>
              <a:t> One step procedures </a:t>
            </a:r>
            <a:endParaRPr lang="en-US" sz="3600" dirty="0"/>
          </a:p>
        </p:txBody>
      </p:sp>
      <p:sp>
        <p:nvSpPr>
          <p:cNvPr id="3" name="Content Placeholder 2"/>
          <p:cNvSpPr>
            <a:spLocks noGrp="1"/>
          </p:cNvSpPr>
          <p:nvPr>
            <p:ph idx="1"/>
          </p:nvPr>
        </p:nvSpPr>
        <p:spPr>
          <a:xfrm>
            <a:off x="76200" y="2286000"/>
            <a:ext cx="8839200" cy="4267200"/>
          </a:xfrm>
        </p:spPr>
        <p:txBody>
          <a:bodyPr>
            <a:normAutofit/>
          </a:bodyPr>
          <a:lstStyle/>
          <a:p>
            <a:pPr marL="0" indent="0">
              <a:buNone/>
            </a:pPr>
            <a:r>
              <a:rPr lang="en-US" dirty="0">
                <a:solidFill>
                  <a:srgbClr val="FF0000"/>
                </a:solidFill>
              </a:rPr>
              <a:t>when &lt; 50% of the anterior uterine circumference was involved </a:t>
            </a:r>
            <a:endParaRPr lang="en-US" dirty="0" smtClean="0"/>
          </a:p>
          <a:p>
            <a:pPr marL="0" indent="0">
              <a:buNone/>
            </a:pPr>
            <a:r>
              <a:rPr lang="en-US" dirty="0" smtClean="0"/>
              <a:t>Designing </a:t>
            </a:r>
            <a:r>
              <a:rPr lang="en-US" dirty="0"/>
              <a:t>a one-time surgery implies </a:t>
            </a:r>
            <a:r>
              <a:rPr lang="en-US" dirty="0">
                <a:solidFill>
                  <a:srgbClr val="FF0000"/>
                </a:solidFill>
              </a:rPr>
              <a:t>solving all the</a:t>
            </a:r>
          </a:p>
          <a:p>
            <a:pPr marL="0" indent="0">
              <a:buNone/>
            </a:pPr>
            <a:r>
              <a:rPr lang="en-US" dirty="0">
                <a:solidFill>
                  <a:srgbClr val="FF0000"/>
                </a:solidFill>
              </a:rPr>
              <a:t>problems </a:t>
            </a:r>
            <a:r>
              <a:rPr lang="en-US" dirty="0"/>
              <a:t>caused by placenta </a:t>
            </a:r>
            <a:r>
              <a:rPr lang="en-US" dirty="0" err="1"/>
              <a:t>accreta</a:t>
            </a:r>
            <a:r>
              <a:rPr lang="en-US" dirty="0"/>
              <a:t> </a:t>
            </a:r>
            <a:r>
              <a:rPr lang="en-US" dirty="0">
                <a:solidFill>
                  <a:srgbClr val="FF0000"/>
                </a:solidFill>
              </a:rPr>
              <a:t>at one operation</a:t>
            </a:r>
            <a:r>
              <a:rPr lang="en-US" dirty="0"/>
              <a:t>.</a:t>
            </a:r>
          </a:p>
          <a:p>
            <a:pPr marL="0" indent="0">
              <a:buNone/>
            </a:pPr>
            <a:r>
              <a:rPr lang="en-US" dirty="0"/>
              <a:t>This involves </a:t>
            </a:r>
            <a:endParaRPr lang="en-US" dirty="0" smtClean="0"/>
          </a:p>
          <a:p>
            <a:pPr marL="0" indent="0">
              <a:buNone/>
            </a:pPr>
            <a:r>
              <a:rPr lang="en-US" dirty="0" smtClean="0"/>
              <a:t>=vascular </a:t>
            </a:r>
            <a:r>
              <a:rPr lang="en-US" dirty="0"/>
              <a:t>disconnection of the </a:t>
            </a:r>
            <a:r>
              <a:rPr lang="en-US" dirty="0" smtClean="0"/>
              <a:t>invaded organs </a:t>
            </a:r>
            <a:r>
              <a:rPr lang="en-US" dirty="0"/>
              <a:t>(uterus, placenta and bladder), </a:t>
            </a:r>
            <a:endParaRPr lang="en-US" dirty="0" smtClean="0"/>
          </a:p>
          <a:p>
            <a:pPr marL="0" indent="0">
              <a:buNone/>
            </a:pPr>
            <a:r>
              <a:rPr lang="en-US" dirty="0" smtClean="0"/>
              <a:t>=correct compartment exposure </a:t>
            </a:r>
            <a:r>
              <a:rPr lang="en-US" dirty="0"/>
              <a:t>of the pelvic organs (necessary </a:t>
            </a:r>
            <a:r>
              <a:rPr lang="en-US" dirty="0" smtClean="0"/>
              <a:t>for the </a:t>
            </a:r>
            <a:r>
              <a:rPr lang="en-US" dirty="0"/>
              <a:t>hemostatic procedures), </a:t>
            </a:r>
            <a:endParaRPr lang="en-US" dirty="0" smtClean="0"/>
          </a:p>
          <a:p>
            <a:pPr marL="0" indent="0">
              <a:buNone/>
            </a:pPr>
            <a:r>
              <a:rPr lang="en-US" dirty="0" smtClean="0"/>
              <a:t>=total </a:t>
            </a:r>
            <a:r>
              <a:rPr lang="en-US" dirty="0"/>
              <a:t>resection of </a:t>
            </a:r>
            <a:r>
              <a:rPr lang="en-US" dirty="0" smtClean="0"/>
              <a:t>the invaded </a:t>
            </a:r>
            <a:r>
              <a:rPr lang="en-US" dirty="0"/>
              <a:t>myometrium and, finally</a:t>
            </a:r>
            <a:r>
              <a:rPr lang="en-US" dirty="0" smtClean="0"/>
              <a:t>,</a:t>
            </a:r>
          </a:p>
          <a:p>
            <a:pPr marL="0" indent="0">
              <a:buNone/>
            </a:pPr>
            <a:r>
              <a:rPr lang="en-US" dirty="0"/>
              <a:t>=</a:t>
            </a:r>
            <a:r>
              <a:rPr lang="en-US" dirty="0" smtClean="0"/>
              <a:t>uterine </a:t>
            </a:r>
            <a:r>
              <a:rPr lang="en-US" dirty="0"/>
              <a:t>and </a:t>
            </a:r>
            <a:r>
              <a:rPr lang="en-US" dirty="0" err="1" smtClean="0"/>
              <a:t>vesical</a:t>
            </a:r>
            <a:r>
              <a:rPr lang="en-US" dirty="0"/>
              <a:t> </a:t>
            </a:r>
            <a:r>
              <a:rPr lang="en-US" dirty="0" smtClean="0"/>
              <a:t>reconstruction</a:t>
            </a:r>
            <a:endParaRPr lang="en-US" dirty="0"/>
          </a:p>
        </p:txBody>
      </p:sp>
    </p:spTree>
    <p:extLst>
      <p:ext uri="{BB962C8B-B14F-4D97-AF65-F5344CB8AC3E}">
        <p14:creationId xmlns:p14="http://schemas.microsoft.com/office/powerpoint/2010/main" val="42949583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Two step procedure</a:t>
            </a:r>
            <a:br>
              <a:rPr lang="en-US" b="1" dirty="0" smtClean="0"/>
            </a:br>
            <a:r>
              <a:rPr lang="en-US" dirty="0" smtClean="0"/>
              <a:t>(Palacios-Jaraquemada,2013)</a:t>
            </a:r>
            <a:r>
              <a:rPr lang="en-US" b="1" dirty="0" smtClean="0"/>
              <a:t> </a:t>
            </a:r>
            <a:r>
              <a:rPr lang="en-US" dirty="0" smtClean="0"/>
              <a:t/>
            </a:r>
            <a:br>
              <a:rPr lang="en-US" dirty="0" smtClean="0"/>
            </a:br>
            <a:endParaRPr lang="en-US" dirty="0"/>
          </a:p>
        </p:txBody>
      </p:sp>
      <p:sp>
        <p:nvSpPr>
          <p:cNvPr id="3" name="Content Placeholder 2"/>
          <p:cNvSpPr>
            <a:spLocks noGrp="1"/>
          </p:cNvSpPr>
          <p:nvPr>
            <p:ph idx="1"/>
          </p:nvPr>
        </p:nvSpPr>
        <p:spPr>
          <a:xfrm>
            <a:off x="457200" y="1371600"/>
            <a:ext cx="8229600" cy="4525963"/>
          </a:xfrm>
        </p:spPr>
        <p:txBody>
          <a:bodyPr>
            <a:normAutofit/>
          </a:bodyPr>
          <a:lstStyle/>
          <a:p>
            <a:endParaRPr lang="en-US" dirty="0"/>
          </a:p>
          <a:p>
            <a:r>
              <a:rPr lang="en-US" dirty="0" smtClean="0"/>
              <a:t>The first step Include </a:t>
            </a:r>
            <a:r>
              <a:rPr lang="en-US" dirty="0"/>
              <a:t>leaving placenta </a:t>
            </a:r>
            <a:r>
              <a:rPr lang="en-US" i="1" dirty="0"/>
              <a:t>in situ </a:t>
            </a:r>
            <a:r>
              <a:rPr lang="en-US" dirty="0"/>
              <a:t>plus </a:t>
            </a:r>
            <a:r>
              <a:rPr lang="en-US" dirty="0" err="1"/>
              <a:t>methotrxate</a:t>
            </a:r>
            <a:r>
              <a:rPr lang="en-US" dirty="0"/>
              <a:t> injection at the operative time and follow up by weekly β-HCG level and MRI. </a:t>
            </a:r>
            <a:endParaRPr lang="en-US" dirty="0" smtClean="0"/>
          </a:p>
          <a:p>
            <a:r>
              <a:rPr lang="en-US" dirty="0" smtClean="0"/>
              <a:t>The </a:t>
            </a:r>
            <a:r>
              <a:rPr lang="en-US" dirty="0"/>
              <a:t>second step is delayed hysterectomy (Interval hysterectomy</a:t>
            </a:r>
            <a:r>
              <a:rPr lang="en-US" dirty="0">
                <a:solidFill>
                  <a:srgbClr val="FF0000"/>
                </a:solidFill>
              </a:rPr>
              <a:t>) after 6 weeks </a:t>
            </a:r>
            <a:r>
              <a:rPr lang="en-US" dirty="0"/>
              <a:t>conservation with minimal blood loss</a:t>
            </a:r>
            <a:r>
              <a:rPr lang="en-US" dirty="0" smtClean="0"/>
              <a:t>.</a:t>
            </a:r>
          </a:p>
          <a:p>
            <a:r>
              <a:rPr lang="en-US" dirty="0" smtClean="0"/>
              <a:t> </a:t>
            </a:r>
            <a:r>
              <a:rPr lang="en-US" dirty="0"/>
              <a:t>It had the complications of both conservative treatment and hysterectomy so it is not recommended [24,67]. </a:t>
            </a:r>
            <a:r>
              <a:rPr lang="en-US" dirty="0" err="1"/>
              <a:t>Afia</a:t>
            </a:r>
            <a:r>
              <a:rPr lang="en-US" dirty="0"/>
              <a:t> et al. [68] conducted a study to determine the outcome of interval hysterectomy compared to immediate caesarean hysterectomy. They found less blood loss, less visceral injuries, and better dissection in the group of delayed hysterectomy [68]. </a:t>
            </a:r>
          </a:p>
        </p:txBody>
      </p:sp>
    </p:spTree>
    <p:extLst>
      <p:ext uri="{BB962C8B-B14F-4D97-AF65-F5344CB8AC3E}">
        <p14:creationId xmlns:p14="http://schemas.microsoft.com/office/powerpoint/2010/main" val="271630718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‘Triple-P Procedure’</a:t>
            </a:r>
            <a:endParaRPr lang="en-US" dirty="0"/>
          </a:p>
        </p:txBody>
      </p:sp>
      <p:sp>
        <p:nvSpPr>
          <p:cNvPr id="3" name="Content Placeholder 2"/>
          <p:cNvSpPr>
            <a:spLocks noGrp="1"/>
          </p:cNvSpPr>
          <p:nvPr>
            <p:ph idx="1"/>
          </p:nvPr>
        </p:nvSpPr>
        <p:spPr/>
        <p:txBody>
          <a:bodyPr>
            <a:normAutofit/>
          </a:bodyPr>
          <a:lstStyle/>
          <a:p>
            <a:r>
              <a:rPr lang="en-US" dirty="0" smtClean="0"/>
              <a:t>A new conservative surgical technique called the ‘Triple-P Procedure’ involves</a:t>
            </a:r>
          </a:p>
          <a:p>
            <a:r>
              <a:rPr lang="en-US" i="1" dirty="0" smtClean="0">
                <a:solidFill>
                  <a:srgbClr val="FF0000"/>
                </a:solidFill>
              </a:rPr>
              <a:t>p</a:t>
            </a:r>
            <a:r>
              <a:rPr lang="en-US" dirty="0" smtClean="0"/>
              <a:t> </a:t>
            </a:r>
            <a:r>
              <a:rPr lang="en-US" dirty="0" err="1" smtClean="0"/>
              <a:t>eri</a:t>
            </a:r>
            <a:r>
              <a:rPr lang="en-US" dirty="0" smtClean="0"/>
              <a:t>-operative placental localization and delivery of the fetus via transverse uterine incision above the upper border of the placenta,</a:t>
            </a:r>
          </a:p>
          <a:p>
            <a:r>
              <a:rPr lang="en-US" dirty="0" smtClean="0"/>
              <a:t> </a:t>
            </a:r>
            <a:r>
              <a:rPr lang="en-US" i="1" dirty="0" smtClean="0">
                <a:solidFill>
                  <a:srgbClr val="FF0000"/>
                </a:solidFill>
              </a:rPr>
              <a:t>p</a:t>
            </a:r>
            <a:r>
              <a:rPr lang="en-US" dirty="0" smtClean="0"/>
              <a:t>elvic </a:t>
            </a:r>
            <a:r>
              <a:rPr lang="en-US" dirty="0" err="1" smtClean="0"/>
              <a:t>devascularization</a:t>
            </a:r>
            <a:r>
              <a:rPr lang="en-US" dirty="0" smtClean="0"/>
              <a:t> and </a:t>
            </a:r>
          </a:p>
          <a:p>
            <a:r>
              <a:rPr lang="en-US" i="1" dirty="0" smtClean="0">
                <a:solidFill>
                  <a:srgbClr val="FF0000"/>
                </a:solidFill>
              </a:rPr>
              <a:t>p</a:t>
            </a:r>
            <a:r>
              <a:rPr lang="en-US" dirty="0" smtClean="0"/>
              <a:t>lacental non-separation with </a:t>
            </a:r>
            <a:r>
              <a:rPr lang="en-US" dirty="0" err="1" smtClean="0"/>
              <a:t>myometrial</a:t>
            </a:r>
            <a:r>
              <a:rPr lang="en-US" dirty="0" smtClean="0"/>
              <a:t> excision and reconstruction of the uterine wall.</a:t>
            </a:r>
          </a:p>
          <a:p>
            <a:r>
              <a:rPr lang="en-US" dirty="0" smtClean="0"/>
              <a:t> It has been described as a safe and effective alternative to intentional retention of the placenta or </a:t>
            </a:r>
            <a:r>
              <a:rPr lang="en-US" dirty="0" err="1" smtClean="0"/>
              <a:t>peripartum</a:t>
            </a:r>
            <a:r>
              <a:rPr lang="en-US" dirty="0" smtClean="0"/>
              <a:t> hysterectomy.</a:t>
            </a:r>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1" dirty="0"/>
              <a:t>Post-operative follow up</a:t>
            </a:r>
          </a:p>
          <a:p>
            <a:r>
              <a:rPr lang="en-US" dirty="0"/>
              <a:t>The decision for intensive care unit admission was made by the </a:t>
            </a:r>
            <a:r>
              <a:rPr lang="en-US" dirty="0" err="1"/>
              <a:t>anaesthesiologist</a:t>
            </a:r>
            <a:r>
              <a:rPr lang="en-US" dirty="0"/>
              <a:t>. Post-operative patients requiring </a:t>
            </a:r>
            <a:r>
              <a:rPr lang="en-US" dirty="0" err="1"/>
              <a:t>haemodynamic</a:t>
            </a:r>
            <a:r>
              <a:rPr lang="en-US" dirty="0"/>
              <a:t> monitoring, ventilator support or extensive nursing care were admitted. All patients received </a:t>
            </a:r>
            <a:r>
              <a:rPr lang="en-US" dirty="0" err="1"/>
              <a:t>thromboprophylaxis</a:t>
            </a:r>
            <a:r>
              <a:rPr lang="en-US" dirty="0"/>
              <a:t> with 30 mg/day of enoxaparin (</a:t>
            </a:r>
            <a:r>
              <a:rPr lang="en-US" dirty="0" err="1"/>
              <a:t>Clexane</a:t>
            </a:r>
            <a:r>
              <a:rPr lang="en-US" dirty="0"/>
              <a:t>, Aventis Intercontinental, France). Utero-tonic drugs were continued within the first 24 hours.</a:t>
            </a:r>
          </a:p>
          <a:p>
            <a:r>
              <a:rPr lang="en-US" dirty="0"/>
              <a:t>The </a:t>
            </a:r>
            <a:r>
              <a:rPr lang="en-US" dirty="0" err="1"/>
              <a:t>histopathological</a:t>
            </a:r>
            <a:r>
              <a:rPr lang="en-US" dirty="0"/>
              <a:t> specimens consisted of the excision of the whole placenta, myometrium and invaded surrounding tissue (Fig. </a:t>
            </a:r>
            <a:r>
              <a:rPr lang="en-US" dirty="0">
                <a:hlinkClick r:id="rId2"/>
              </a:rPr>
              <a:t>5</a:t>
            </a:r>
            <a:r>
              <a:rPr lang="en-US" dirty="0"/>
              <a:t>). A diagnosis of PP was confirmed with </a:t>
            </a:r>
            <a:r>
              <a:rPr lang="en-US" dirty="0" err="1"/>
              <a:t>histopathologic</a:t>
            </a:r>
            <a:r>
              <a:rPr lang="en-US" dirty="0"/>
              <a:t> examination in all cases.</a:t>
            </a:r>
          </a:p>
          <a:p>
            <a:endParaRPr lang="en-US" dirty="0"/>
          </a:p>
        </p:txBody>
      </p:sp>
    </p:spTree>
    <p:extLst>
      <p:ext uri="{BB962C8B-B14F-4D97-AF65-F5344CB8AC3E}">
        <p14:creationId xmlns:p14="http://schemas.microsoft.com/office/powerpoint/2010/main" val="14223249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Risk to the Mother</a:t>
            </a:r>
            <a:br>
              <a:rPr lang="en-US" b="1" dirty="0" smtClean="0"/>
            </a:br>
            <a:endParaRPr lang="en-US" dirty="0"/>
          </a:p>
        </p:txBody>
      </p:sp>
      <p:sp>
        <p:nvSpPr>
          <p:cNvPr id="3" name="Content Placeholder 2"/>
          <p:cNvSpPr>
            <a:spLocks noGrp="1"/>
          </p:cNvSpPr>
          <p:nvPr>
            <p:ph idx="1"/>
          </p:nvPr>
        </p:nvSpPr>
        <p:spPr>
          <a:xfrm>
            <a:off x="533400" y="1058862"/>
            <a:ext cx="7886700" cy="4351338"/>
          </a:xfrm>
        </p:spPr>
        <p:txBody>
          <a:bodyPr>
            <a:normAutofit/>
          </a:bodyPr>
          <a:lstStyle/>
          <a:p>
            <a:r>
              <a:rPr lang="en-US" b="1" dirty="0" smtClean="0"/>
              <a:t>1. Life-threatening:</a:t>
            </a:r>
            <a:r>
              <a:rPr lang="en-US" dirty="0" smtClean="0"/>
              <a:t> Placenta </a:t>
            </a:r>
            <a:r>
              <a:rPr lang="en-US" dirty="0" err="1" smtClean="0"/>
              <a:t>accreta</a:t>
            </a:r>
            <a:r>
              <a:rPr lang="en-US" dirty="0" smtClean="0"/>
              <a:t>, if not diagnosed and managed in time can be life-threatening. It carries a mortality rate of up to 10%.</a:t>
            </a:r>
          </a:p>
          <a:p>
            <a:r>
              <a:rPr lang="en-US" b="1" dirty="0" smtClean="0"/>
              <a:t>2. Loss of fertility:</a:t>
            </a:r>
            <a:r>
              <a:rPr lang="en-US" dirty="0" smtClean="0"/>
              <a:t> Hysterectomy or removal of the uterus is the treatment of this condition in the majority of the cases. This means that the mother loses all the chances of childbearing in the future.</a:t>
            </a:r>
          </a:p>
          <a:p>
            <a:r>
              <a:rPr lang="en-US" b="1" dirty="0" smtClean="0"/>
              <a:t>3. Damage to other organs:</a:t>
            </a:r>
            <a:r>
              <a:rPr lang="en-US" dirty="0" smtClean="0"/>
              <a:t> There is an increased risk of bladder injury, </a:t>
            </a:r>
            <a:r>
              <a:rPr lang="en-US" dirty="0" err="1" smtClean="0"/>
              <a:t>ureteral</a:t>
            </a:r>
            <a:r>
              <a:rPr lang="en-US" dirty="0" smtClean="0"/>
              <a:t> injury, pulmonary embolism, need for ventilator use, and an increased risk of ICU admission.</a:t>
            </a:r>
          </a:p>
          <a:p>
            <a:r>
              <a:rPr lang="en-US" b="1" dirty="0" smtClean="0"/>
              <a:t>4. Surgery and </a:t>
            </a:r>
            <a:r>
              <a:rPr lang="en-US" b="1" dirty="0" err="1" smtClean="0"/>
              <a:t>anaesthesia</a:t>
            </a:r>
            <a:r>
              <a:rPr lang="en-US" b="1" dirty="0" smtClean="0"/>
              <a:t> related risks</a:t>
            </a:r>
            <a:endParaRPr lang="en-US" dirty="0" smtClean="0"/>
          </a:p>
          <a:p>
            <a:endParaRPr lang="en-US" dirty="0"/>
          </a:p>
        </p:txBody>
      </p:sp>
      <p:pic>
        <p:nvPicPr>
          <p:cNvPr id="1026" name="Picture 2" descr="C:\Documents and Settings\mmhennawy\Desktop\woman-in-labour-595x240.jpg"/>
          <p:cNvPicPr>
            <a:picLocks noChangeAspect="1" noChangeArrowheads="1"/>
          </p:cNvPicPr>
          <p:nvPr/>
        </p:nvPicPr>
        <p:blipFill>
          <a:blip r:embed="rId2"/>
          <a:srcRect/>
          <a:stretch>
            <a:fillRect/>
          </a:stretch>
        </p:blipFill>
        <p:spPr bwMode="auto">
          <a:xfrm>
            <a:off x="3476625" y="4572000"/>
            <a:ext cx="5667375" cy="2286000"/>
          </a:xfrm>
          <a:prstGeom prst="rect">
            <a:avLst/>
          </a:prstGeom>
          <a:noFill/>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Risk to the </a:t>
            </a:r>
            <a:r>
              <a:rPr lang="en-US" b="1" dirty="0" err="1" smtClean="0"/>
              <a:t>Foetus</a:t>
            </a:r>
            <a:r>
              <a:rPr lang="en-US" b="1" dirty="0" smtClean="0"/>
              <a:t/>
            </a:r>
            <a:br>
              <a:rPr lang="en-US" b="1" dirty="0" smtClean="0"/>
            </a:br>
            <a:endParaRPr lang="en-US" dirty="0"/>
          </a:p>
        </p:txBody>
      </p:sp>
      <p:sp>
        <p:nvSpPr>
          <p:cNvPr id="3" name="Content Placeholder 2"/>
          <p:cNvSpPr>
            <a:spLocks noGrp="1"/>
          </p:cNvSpPr>
          <p:nvPr>
            <p:ph idx="1"/>
          </p:nvPr>
        </p:nvSpPr>
        <p:spPr/>
        <p:txBody>
          <a:bodyPr/>
          <a:lstStyle/>
          <a:p>
            <a:r>
              <a:rPr lang="en-US" dirty="0" smtClean="0"/>
              <a:t>There is no effect of placenta </a:t>
            </a:r>
            <a:r>
              <a:rPr lang="en-US" dirty="0" err="1" smtClean="0"/>
              <a:t>accreta</a:t>
            </a:r>
            <a:r>
              <a:rPr lang="en-US" dirty="0" smtClean="0"/>
              <a:t> on the baby. </a:t>
            </a:r>
            <a:endParaRPr lang="en-US" dirty="0" smtClean="0"/>
          </a:p>
          <a:p>
            <a:r>
              <a:rPr lang="en-US" dirty="0" smtClean="0"/>
              <a:t>But </a:t>
            </a:r>
            <a:r>
              <a:rPr lang="en-US" dirty="0" smtClean="0"/>
              <a:t>associated placenta praevia may cause difficulty and delay in the delivery of the baby causing the complications related to delayed </a:t>
            </a:r>
            <a:r>
              <a:rPr lang="en-US" dirty="0" err="1" smtClean="0"/>
              <a:t>labour</a:t>
            </a:r>
            <a:r>
              <a:rPr lang="en-US" dirty="0" smtClean="0"/>
              <a:t>.</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0"/>
            <a:ext cx="8229600" cy="1143000"/>
          </a:xfrm>
        </p:spPr>
        <p:txBody>
          <a:bodyPr/>
          <a:lstStyle/>
          <a:p>
            <a:pPr algn="ctr"/>
            <a:r>
              <a:rPr lang="en-US" b="1" dirty="0" smtClean="0"/>
              <a:t>Diagnosing Placenta </a:t>
            </a:r>
            <a:r>
              <a:rPr lang="en-US" b="1" dirty="0" err="1" smtClean="0"/>
              <a:t>Accreta</a:t>
            </a:r>
            <a:endParaRPr 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
            </a:r>
            <a:br>
              <a:rPr lang="en-US" b="1" dirty="0" smtClean="0"/>
            </a:br>
            <a:r>
              <a:rPr lang="en-US" b="1" dirty="0" smtClean="0"/>
              <a:t>prophylaxis</a:t>
            </a:r>
            <a:endParaRPr lang="en-US" dirty="0"/>
          </a:p>
        </p:txBody>
      </p:sp>
      <p:sp>
        <p:nvSpPr>
          <p:cNvPr id="3" name="Content Placeholder 2"/>
          <p:cNvSpPr>
            <a:spLocks noGrp="1"/>
          </p:cNvSpPr>
          <p:nvPr>
            <p:ph idx="1"/>
          </p:nvPr>
        </p:nvSpPr>
        <p:spPr/>
        <p:txBody>
          <a:bodyPr>
            <a:normAutofit/>
          </a:bodyPr>
          <a:lstStyle/>
          <a:p>
            <a:r>
              <a:rPr lang="en-US" b="1" dirty="0" smtClean="0"/>
              <a:t>Most logical long-term strategies</a:t>
            </a:r>
          </a:p>
          <a:p>
            <a:r>
              <a:rPr lang="en-US" dirty="0" smtClean="0"/>
              <a:t>• </a:t>
            </a:r>
            <a:r>
              <a:rPr lang="en-US" b="1" dirty="0" smtClean="0"/>
              <a:t>Limit cesareans to fewest possible</a:t>
            </a:r>
          </a:p>
          <a:p>
            <a:r>
              <a:rPr lang="en-US" dirty="0" smtClean="0"/>
              <a:t>• </a:t>
            </a:r>
            <a:r>
              <a:rPr lang="en-US" b="1" dirty="0" smtClean="0"/>
              <a:t>Encourage patients with 2 or 3 prior cesareans to avoid or limit future pregnancies</a:t>
            </a:r>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87362"/>
          </a:xfrm>
        </p:spPr>
        <p:txBody>
          <a:bodyPr>
            <a:normAutofit fontScale="90000"/>
          </a:bodyPr>
          <a:lstStyle/>
          <a:p>
            <a:r>
              <a:rPr lang="en-US" b="1" dirty="0" smtClean="0"/>
              <a:t/>
            </a:r>
            <a:br>
              <a:rPr lang="en-US" b="1" dirty="0" smtClean="0"/>
            </a:br>
            <a:r>
              <a:rPr lang="en-US" sz="3600" b="1" dirty="0" smtClean="0"/>
              <a:t>Stepwise </a:t>
            </a:r>
            <a:r>
              <a:rPr lang="en-US" sz="3600" b="1" dirty="0"/>
              <a:t>Approach to Placenta Previa </a:t>
            </a:r>
            <a:r>
              <a:rPr lang="en-US" sz="3600" b="1" dirty="0" err="1"/>
              <a:t>Accreta</a:t>
            </a:r>
            <a:r>
              <a:rPr lang="en-US" sz="3600" b="1" dirty="0"/>
              <a:t/>
            </a:r>
            <a:br>
              <a:rPr lang="en-US" sz="3600" b="1" dirty="0"/>
            </a:br>
            <a:endParaRPr lang="en-US" dirty="0"/>
          </a:p>
        </p:txBody>
      </p:sp>
      <p:sp>
        <p:nvSpPr>
          <p:cNvPr id="3" name="Content Placeholder 2"/>
          <p:cNvSpPr>
            <a:spLocks noGrp="1"/>
          </p:cNvSpPr>
          <p:nvPr>
            <p:ph idx="1"/>
          </p:nvPr>
        </p:nvSpPr>
        <p:spPr>
          <a:xfrm>
            <a:off x="152400" y="838200"/>
            <a:ext cx="8763000" cy="5791200"/>
          </a:xfrm>
        </p:spPr>
        <p:txBody>
          <a:bodyPr>
            <a:normAutofit fontScale="62500" lnSpcReduction="20000"/>
          </a:bodyPr>
          <a:lstStyle/>
          <a:p>
            <a:r>
              <a:rPr lang="en-US" dirty="0" smtClean="0"/>
              <a:t>1.Establish </a:t>
            </a:r>
            <a:r>
              <a:rPr lang="en-US" dirty="0"/>
              <a:t>the diagnosis and extent of placental invasion</a:t>
            </a:r>
            <a:r>
              <a:rPr lang="en-US" dirty="0" smtClean="0"/>
              <a:t>.</a:t>
            </a:r>
            <a:r>
              <a:rPr lang="en-US" dirty="0"/>
              <a:t> </a:t>
            </a:r>
          </a:p>
          <a:p>
            <a:r>
              <a:rPr lang="en-US" dirty="0"/>
              <a:t>2.Counsel the patients and relatives about the seriousness of the situation without frightening them</a:t>
            </a:r>
            <a:r>
              <a:rPr lang="en-US" dirty="0" smtClean="0"/>
              <a:t>.</a:t>
            </a:r>
            <a:endParaRPr lang="en-US" dirty="0"/>
          </a:p>
          <a:p>
            <a:r>
              <a:rPr lang="en-US" dirty="0"/>
              <a:t>3.Plan surgery (cesarean) as an elective procedure</a:t>
            </a:r>
            <a:r>
              <a:rPr lang="en-US" dirty="0" smtClean="0"/>
              <a:t>.</a:t>
            </a:r>
            <a:r>
              <a:rPr lang="en-US" dirty="0"/>
              <a:t> </a:t>
            </a:r>
          </a:p>
          <a:p>
            <a:r>
              <a:rPr lang="en-US" dirty="0"/>
              <a:t>4.Arrange enough blood and blood products</a:t>
            </a:r>
            <a:r>
              <a:rPr lang="en-US" dirty="0" smtClean="0"/>
              <a:t>.</a:t>
            </a:r>
            <a:r>
              <a:rPr lang="en-US" dirty="0"/>
              <a:t> </a:t>
            </a:r>
          </a:p>
          <a:p>
            <a:r>
              <a:rPr lang="en-US" dirty="0"/>
              <a:t>5.Ensure presence of experienced obstetrician and urologist (if obstetrician is not confident enough to tackle a potential urological injury</a:t>
            </a:r>
            <a:r>
              <a:rPr lang="en-US" dirty="0" smtClean="0"/>
              <a:t>).</a:t>
            </a:r>
            <a:r>
              <a:rPr lang="en-US" dirty="0"/>
              <a:t> </a:t>
            </a:r>
          </a:p>
          <a:p>
            <a:r>
              <a:rPr lang="en-US" dirty="0"/>
              <a:t>6.Insert bilateral ureteric catheters and a Foley catheter in the bladder</a:t>
            </a:r>
            <a:r>
              <a:rPr lang="en-US" dirty="0" smtClean="0"/>
              <a:t>.</a:t>
            </a:r>
            <a:endParaRPr lang="en-US" dirty="0"/>
          </a:p>
          <a:p>
            <a:r>
              <a:rPr lang="en-US" dirty="0"/>
              <a:t>7.Use regional anesthesia or regional with general anesthesia for the surgery</a:t>
            </a:r>
            <a:r>
              <a:rPr lang="en-US" dirty="0" smtClean="0"/>
              <a:t>.</a:t>
            </a:r>
            <a:endParaRPr lang="en-US" dirty="0"/>
          </a:p>
          <a:p>
            <a:r>
              <a:rPr lang="en-US" dirty="0"/>
              <a:t>8.Use vertical incision on the abdomen extending above the umbilicus and classical incision on the uterus above the level of the placenta</a:t>
            </a:r>
            <a:r>
              <a:rPr lang="en-US" dirty="0" smtClean="0"/>
              <a:t>.</a:t>
            </a:r>
            <a:r>
              <a:rPr lang="en-US" dirty="0"/>
              <a:t> </a:t>
            </a:r>
          </a:p>
          <a:p>
            <a:r>
              <a:rPr lang="en-US" dirty="0"/>
              <a:t>9.If </a:t>
            </a:r>
            <a:r>
              <a:rPr lang="en-US" dirty="0" err="1"/>
              <a:t>accreta</a:t>
            </a:r>
            <a:r>
              <a:rPr lang="en-US" dirty="0"/>
              <a:t> placenta is confirmed on seeing the very vascular bulge of the lower segment, decide whether to do hysterectomy without disturbing the placenta or leave the placenta and uterus in situ. Do not try manual removal</a:t>
            </a:r>
            <a:r>
              <a:rPr lang="en-US" dirty="0" smtClean="0"/>
              <a:t>.</a:t>
            </a:r>
            <a:r>
              <a:rPr lang="en-US" dirty="0"/>
              <a:t> </a:t>
            </a:r>
          </a:p>
          <a:p>
            <a:r>
              <a:rPr lang="en-US" dirty="0"/>
              <a:t>10.If decision is to leave the placenta behind, tie the cord close to the placenta and remove the excess length of cord, close the uterus, and come out leaving the placenta in situ</a:t>
            </a:r>
            <a:r>
              <a:rPr lang="en-US" dirty="0" smtClean="0"/>
              <a:t>.</a:t>
            </a:r>
            <a:r>
              <a:rPr lang="en-US" dirty="0"/>
              <a:t> </a:t>
            </a:r>
          </a:p>
          <a:p>
            <a:r>
              <a:rPr lang="en-US" dirty="0"/>
              <a:t>11.If the decision is for hysterectomy, apply tourniquet to both </a:t>
            </a:r>
            <a:r>
              <a:rPr lang="en-US" dirty="0" err="1"/>
              <a:t>infundibulopelvic</a:t>
            </a:r>
            <a:r>
              <a:rPr lang="en-US" dirty="0"/>
              <a:t> ligaments and occlude the blood flow through common iliac arteries (lower end of the aorta) with specially developed clamps. Proceed with hysterectomy, up to the level of uterine arteries</a:t>
            </a:r>
            <a:r>
              <a:rPr lang="en-US" dirty="0" smtClean="0"/>
              <a:t>.</a:t>
            </a:r>
            <a:r>
              <a:rPr lang="en-US" dirty="0"/>
              <a:t> </a:t>
            </a:r>
          </a:p>
          <a:p>
            <a:r>
              <a:rPr lang="en-US" dirty="0"/>
              <a:t>12.By sharp dissection separate the bladder from the uterus and do a subtotal hysterectomy leaving behind part of the cervix below the level of the placenta. Avoid unnecessary separation of the bladder from the vagina</a:t>
            </a:r>
            <a:r>
              <a:rPr lang="en-US" dirty="0" smtClean="0"/>
              <a:t>.</a:t>
            </a:r>
            <a:r>
              <a:rPr lang="en-US" dirty="0"/>
              <a:t> </a:t>
            </a:r>
          </a:p>
          <a:p>
            <a:r>
              <a:rPr lang="en-US" dirty="0"/>
              <a:t>13.Double ligate all the pedicles</a:t>
            </a:r>
            <a:r>
              <a:rPr lang="en-US" dirty="0" smtClean="0"/>
              <a:t>.</a:t>
            </a:r>
            <a:r>
              <a:rPr lang="en-US" dirty="0"/>
              <a:t> </a:t>
            </a:r>
          </a:p>
          <a:p>
            <a:r>
              <a:rPr lang="en-US" dirty="0"/>
              <a:t>14.Remove occluding clamps and tourniquets and ensure that circulation to lower limbs is reestablished by palpating the femoral pulse</a:t>
            </a:r>
            <a:r>
              <a:rPr lang="en-US" dirty="0" smtClean="0"/>
              <a:t>.</a:t>
            </a:r>
            <a:r>
              <a:rPr lang="en-US" dirty="0"/>
              <a:t> </a:t>
            </a:r>
          </a:p>
          <a:p>
            <a:r>
              <a:rPr lang="en-US" dirty="0"/>
              <a:t>15.Close the abdomen after leaving a wide-bore drain. Time elapsed from the time of common iliac clamps should be announced every 5 min. Try to complete the procedure in about 30–40 min. Keep the patient under close monitoring in a high dependency unit</a:t>
            </a:r>
            <a:r>
              <a:rPr lang="en-US" dirty="0" smtClean="0"/>
              <a:t>.</a:t>
            </a:r>
            <a:r>
              <a:rPr lang="en-US" dirty="0"/>
              <a:t> </a:t>
            </a:r>
          </a:p>
        </p:txBody>
      </p:sp>
    </p:spTree>
    <p:extLst>
      <p:ext uri="{BB962C8B-B14F-4D97-AF65-F5344CB8AC3E}">
        <p14:creationId xmlns:p14="http://schemas.microsoft.com/office/powerpoint/2010/main" val="6098609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Conclusions </a:t>
            </a:r>
            <a:endParaRPr lang="en-US" dirty="0"/>
          </a:p>
        </p:txBody>
      </p:sp>
      <p:sp>
        <p:nvSpPr>
          <p:cNvPr id="3" name="Content Placeholder 2"/>
          <p:cNvSpPr>
            <a:spLocks noGrp="1"/>
          </p:cNvSpPr>
          <p:nvPr>
            <p:ph idx="1"/>
          </p:nvPr>
        </p:nvSpPr>
        <p:spPr>
          <a:xfrm>
            <a:off x="457200" y="1219200"/>
            <a:ext cx="8229600" cy="4906963"/>
          </a:xfrm>
        </p:spPr>
        <p:txBody>
          <a:bodyPr>
            <a:normAutofit/>
          </a:bodyPr>
          <a:lstStyle/>
          <a:p>
            <a:endParaRPr lang="en-US" dirty="0" smtClean="0"/>
          </a:p>
          <a:p>
            <a:r>
              <a:rPr lang="en-US" dirty="0" smtClean="0"/>
              <a:t>The incidence of placenta </a:t>
            </a:r>
            <a:r>
              <a:rPr lang="en-US" dirty="0" err="1" smtClean="0"/>
              <a:t>accreta</a:t>
            </a:r>
            <a:r>
              <a:rPr lang="en-US" dirty="0" smtClean="0"/>
              <a:t> is increasing with the increasing </a:t>
            </a:r>
            <a:r>
              <a:rPr lang="en-US" dirty="0" err="1" smtClean="0"/>
              <a:t>ceserean</a:t>
            </a:r>
            <a:r>
              <a:rPr lang="en-US" dirty="0" smtClean="0"/>
              <a:t> section rate </a:t>
            </a:r>
          </a:p>
          <a:p>
            <a:r>
              <a:rPr lang="en-US" dirty="0" smtClean="0"/>
              <a:t>•Women with risk factors for placenta </a:t>
            </a:r>
            <a:r>
              <a:rPr lang="en-US" dirty="0" err="1" smtClean="0"/>
              <a:t>accreta</a:t>
            </a:r>
            <a:r>
              <a:rPr lang="en-US" dirty="0" smtClean="0"/>
              <a:t> should undergo ultrasound for antenatal diagnosis </a:t>
            </a:r>
          </a:p>
          <a:p>
            <a:r>
              <a:rPr lang="en-US" dirty="0" smtClean="0"/>
              <a:t>•Women with an antenatal diagnosis of placenta </a:t>
            </a:r>
            <a:r>
              <a:rPr lang="en-US" dirty="0" err="1" smtClean="0"/>
              <a:t>accreta</a:t>
            </a:r>
            <a:r>
              <a:rPr lang="en-US" dirty="0" smtClean="0"/>
              <a:t> should be managed at a tertiary care center by a multidisciplinary team </a:t>
            </a:r>
          </a:p>
          <a:p>
            <a:r>
              <a:rPr lang="en-US" dirty="0" smtClean="0"/>
              <a:t>Conservative management with placenta left </a:t>
            </a:r>
            <a:r>
              <a:rPr lang="en-US" i="1" dirty="0" smtClean="0"/>
              <a:t>in situ results in less blood loss and need for transfusion at the time of surgery, but may be associated with an increased risk of post-op infection </a:t>
            </a:r>
          </a:p>
          <a:p>
            <a:r>
              <a:rPr lang="en-US" dirty="0" smtClean="0"/>
              <a:t>•Successful pregnancies are possible after conservative management of placenta </a:t>
            </a:r>
            <a:r>
              <a:rPr lang="en-US" dirty="0" err="1" smtClean="0"/>
              <a:t>accreta</a:t>
            </a:r>
            <a:r>
              <a:rPr lang="en-US" dirty="0" smtClean="0"/>
              <a:t>, but are associated with a high rate of recurrence </a:t>
            </a:r>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
            </a:r>
            <a:br>
              <a:rPr lang="en-US" b="1" dirty="0" smtClean="0"/>
            </a:br>
            <a:r>
              <a:rPr lang="en-US" b="1" dirty="0" smtClean="0"/>
              <a:t>Diagnosing during pregnancy</a:t>
            </a:r>
            <a:endParaRPr lang="en-US" dirty="0"/>
          </a:p>
        </p:txBody>
      </p:sp>
      <p:sp>
        <p:nvSpPr>
          <p:cNvPr id="3" name="Content Placeholder 2"/>
          <p:cNvSpPr>
            <a:spLocks noGrp="1"/>
          </p:cNvSpPr>
          <p:nvPr>
            <p:ph idx="1"/>
          </p:nvPr>
        </p:nvSpPr>
        <p:spPr/>
        <p:txBody>
          <a:bodyPr>
            <a:normAutofit/>
          </a:bodyPr>
          <a:lstStyle/>
          <a:p>
            <a:r>
              <a:rPr lang="en-US" b="1" dirty="0" smtClean="0"/>
              <a:t>1. Routine ultrasound examination:</a:t>
            </a:r>
            <a:r>
              <a:rPr lang="en-US" dirty="0" smtClean="0"/>
              <a:t> For the initial diagnosis of placenta </a:t>
            </a:r>
            <a:r>
              <a:rPr lang="en-US" dirty="0" err="1" smtClean="0"/>
              <a:t>accreta</a:t>
            </a:r>
            <a:r>
              <a:rPr lang="en-US" dirty="0" smtClean="0"/>
              <a:t>, ultrasound done as a routine can accurately diagnose 80% of the times. It is done using a handheld device placed on the abdomen or inside the vagina</a:t>
            </a:r>
          </a:p>
          <a:p>
            <a:r>
              <a:rPr lang="en-US" b="1" dirty="0" smtClean="0"/>
              <a:t>2. MRI or </a:t>
            </a:r>
            <a:r>
              <a:rPr lang="en-US" b="1" dirty="0" err="1" smtClean="0"/>
              <a:t>Colour</a:t>
            </a:r>
            <a:r>
              <a:rPr lang="en-US" b="1" dirty="0" smtClean="0"/>
              <a:t> Doppler:</a:t>
            </a:r>
            <a:r>
              <a:rPr lang="en-US" dirty="0" smtClean="0"/>
              <a:t> In the remaining 20% cases if </a:t>
            </a:r>
            <a:r>
              <a:rPr lang="en-US" dirty="0" err="1" smtClean="0"/>
              <a:t>ultrasonography</a:t>
            </a:r>
            <a:r>
              <a:rPr lang="en-US" dirty="0" smtClean="0"/>
              <a:t> is unclear or atypical, for diagnosing placenta </a:t>
            </a:r>
            <a:r>
              <a:rPr lang="en-US" dirty="0" err="1" smtClean="0"/>
              <a:t>accreta</a:t>
            </a:r>
            <a:r>
              <a:rPr lang="en-US" dirty="0" smtClean="0"/>
              <a:t>, MRI or </a:t>
            </a:r>
            <a:r>
              <a:rPr lang="en-US" dirty="0" err="1" smtClean="0"/>
              <a:t>colour</a:t>
            </a:r>
            <a:r>
              <a:rPr lang="en-US" dirty="0" smtClean="0"/>
              <a:t> </a:t>
            </a:r>
            <a:r>
              <a:rPr lang="en-US" dirty="0" err="1" smtClean="0"/>
              <a:t>doppler</a:t>
            </a:r>
            <a:r>
              <a:rPr lang="en-US" dirty="0" smtClean="0"/>
              <a:t> is the investigation of choice.</a:t>
            </a:r>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15962"/>
          </a:xfrm>
        </p:spPr>
        <p:txBody>
          <a:bodyPr>
            <a:normAutofit/>
          </a:bodyPr>
          <a:lstStyle/>
          <a:p>
            <a:pPr algn="ctr"/>
            <a:r>
              <a:rPr lang="en-US" dirty="0" smtClean="0"/>
              <a:t>ULTRASOUND OF PLACENTA ACCRETE</a:t>
            </a:r>
            <a:endParaRPr lang="en-US" dirty="0"/>
          </a:p>
        </p:txBody>
      </p:sp>
      <p:sp>
        <p:nvSpPr>
          <p:cNvPr id="3" name="Content Placeholder 2"/>
          <p:cNvSpPr>
            <a:spLocks noGrp="1"/>
          </p:cNvSpPr>
          <p:nvPr>
            <p:ph idx="1"/>
          </p:nvPr>
        </p:nvSpPr>
        <p:spPr>
          <a:xfrm>
            <a:off x="228600" y="990600"/>
            <a:ext cx="8610600" cy="5867400"/>
          </a:xfrm>
        </p:spPr>
        <p:txBody>
          <a:bodyPr>
            <a:normAutofit fontScale="92500" lnSpcReduction="10000"/>
          </a:bodyPr>
          <a:lstStyle/>
          <a:p>
            <a:r>
              <a:rPr lang="en-US" dirty="0" err="1" smtClean="0">
                <a:solidFill>
                  <a:srgbClr val="FF0000"/>
                </a:solidFill>
              </a:rPr>
              <a:t>Greyscale</a:t>
            </a:r>
            <a:r>
              <a:rPr lang="en-US" dirty="0" smtClean="0">
                <a:solidFill>
                  <a:srgbClr val="FF0000"/>
                </a:solidFill>
              </a:rPr>
              <a:t>:</a:t>
            </a:r>
          </a:p>
          <a:p>
            <a:r>
              <a:rPr lang="en-US" dirty="0" smtClean="0"/>
              <a:t>● loss of the </a:t>
            </a:r>
            <a:r>
              <a:rPr lang="en-US" dirty="0" err="1" smtClean="0"/>
              <a:t>retroplacental</a:t>
            </a:r>
            <a:r>
              <a:rPr lang="en-US" dirty="0" smtClean="0"/>
              <a:t> </a:t>
            </a:r>
            <a:r>
              <a:rPr lang="en-US" dirty="0" err="1" smtClean="0"/>
              <a:t>sonolucent</a:t>
            </a:r>
            <a:r>
              <a:rPr lang="en-US" dirty="0" smtClean="0"/>
              <a:t> zone</a:t>
            </a:r>
          </a:p>
          <a:p>
            <a:r>
              <a:rPr lang="en-US" dirty="0" smtClean="0"/>
              <a:t>● irregular </a:t>
            </a:r>
            <a:r>
              <a:rPr lang="en-US" dirty="0" err="1" smtClean="0"/>
              <a:t>retroplacental</a:t>
            </a:r>
            <a:r>
              <a:rPr lang="en-US" dirty="0" smtClean="0"/>
              <a:t> </a:t>
            </a:r>
            <a:r>
              <a:rPr lang="en-US" dirty="0" err="1" smtClean="0"/>
              <a:t>sonolucent</a:t>
            </a:r>
            <a:r>
              <a:rPr lang="en-US" dirty="0" smtClean="0"/>
              <a:t> zone</a:t>
            </a:r>
          </a:p>
          <a:p>
            <a:r>
              <a:rPr lang="en-US" dirty="0" smtClean="0"/>
              <a:t>● thinning or disruption of the </a:t>
            </a:r>
            <a:r>
              <a:rPr lang="en-US" dirty="0" err="1" smtClean="0"/>
              <a:t>hyperechoic</a:t>
            </a:r>
            <a:r>
              <a:rPr lang="en-US" dirty="0" smtClean="0"/>
              <a:t> </a:t>
            </a:r>
            <a:r>
              <a:rPr lang="en-US" dirty="0" err="1" smtClean="0"/>
              <a:t>serosa</a:t>
            </a:r>
            <a:r>
              <a:rPr lang="en-US" dirty="0" smtClean="0"/>
              <a:t>–bladder interface</a:t>
            </a:r>
          </a:p>
          <a:p>
            <a:r>
              <a:rPr lang="en-US" dirty="0" smtClean="0"/>
              <a:t>● presence of focal </a:t>
            </a:r>
            <a:r>
              <a:rPr lang="en-US" dirty="0" err="1" smtClean="0"/>
              <a:t>exophytic</a:t>
            </a:r>
            <a:r>
              <a:rPr lang="en-US" dirty="0" smtClean="0"/>
              <a:t> masses invading the urinary bladder</a:t>
            </a:r>
          </a:p>
          <a:p>
            <a:r>
              <a:rPr lang="en-US" dirty="0" smtClean="0"/>
              <a:t>● abnormal placental lacunae.</a:t>
            </a:r>
          </a:p>
          <a:p>
            <a:r>
              <a:rPr lang="en-US" dirty="0" err="1" smtClean="0">
                <a:solidFill>
                  <a:srgbClr val="FF0000"/>
                </a:solidFill>
              </a:rPr>
              <a:t>Colour</a:t>
            </a:r>
            <a:r>
              <a:rPr lang="en-US" dirty="0" smtClean="0">
                <a:solidFill>
                  <a:srgbClr val="FF0000"/>
                </a:solidFill>
              </a:rPr>
              <a:t> Doppler:</a:t>
            </a:r>
          </a:p>
          <a:p>
            <a:r>
              <a:rPr lang="en-US" dirty="0" smtClean="0"/>
              <a:t>● diffuse or focal </a:t>
            </a:r>
            <a:r>
              <a:rPr lang="en-US" dirty="0" err="1" smtClean="0"/>
              <a:t>lacunar</a:t>
            </a:r>
            <a:r>
              <a:rPr lang="en-US" dirty="0" smtClean="0"/>
              <a:t> flow</a:t>
            </a:r>
          </a:p>
          <a:p>
            <a:r>
              <a:rPr lang="en-US" dirty="0" smtClean="0"/>
              <a:t>● vascular lakes with turbulent flow (peak systolic velocity over 15 cm/s)</a:t>
            </a:r>
          </a:p>
          <a:p>
            <a:r>
              <a:rPr lang="en-US" dirty="0" smtClean="0"/>
              <a:t>● </a:t>
            </a:r>
            <a:r>
              <a:rPr lang="en-US" dirty="0" err="1" smtClean="0"/>
              <a:t>hypervascularity</a:t>
            </a:r>
            <a:r>
              <a:rPr lang="en-US" dirty="0" smtClean="0"/>
              <a:t> of </a:t>
            </a:r>
            <a:r>
              <a:rPr lang="en-US" dirty="0" err="1" smtClean="0"/>
              <a:t>serosa</a:t>
            </a:r>
            <a:r>
              <a:rPr lang="en-US" dirty="0" smtClean="0"/>
              <a:t>–bladder interface</a:t>
            </a:r>
          </a:p>
          <a:p>
            <a:r>
              <a:rPr lang="en-US" dirty="0" smtClean="0"/>
              <a:t>● markedly dilated vessels over peripheral </a:t>
            </a:r>
            <a:r>
              <a:rPr lang="en-US" dirty="0" err="1" smtClean="0"/>
              <a:t>subplacental</a:t>
            </a:r>
            <a:r>
              <a:rPr lang="en-US" dirty="0" smtClean="0"/>
              <a:t> zone.</a:t>
            </a:r>
          </a:p>
          <a:p>
            <a:r>
              <a:rPr lang="en-US" dirty="0" smtClean="0">
                <a:solidFill>
                  <a:srgbClr val="FF0000"/>
                </a:solidFill>
              </a:rPr>
              <a:t>Three-dimensional power Doppler:</a:t>
            </a:r>
          </a:p>
          <a:p>
            <a:r>
              <a:rPr lang="en-US" dirty="0" smtClean="0"/>
              <a:t>● numerous coherent vessels involving the whole uterine </a:t>
            </a:r>
            <a:r>
              <a:rPr lang="en-US" dirty="0" err="1" smtClean="0"/>
              <a:t>serosa</a:t>
            </a:r>
            <a:r>
              <a:rPr lang="en-US" dirty="0" smtClean="0"/>
              <a:t>–bladder junction (basal view)</a:t>
            </a:r>
          </a:p>
          <a:p>
            <a:r>
              <a:rPr lang="en-US" dirty="0" smtClean="0"/>
              <a:t>● </a:t>
            </a:r>
            <a:r>
              <a:rPr lang="en-US" dirty="0" err="1" smtClean="0"/>
              <a:t>hypervascularity</a:t>
            </a:r>
            <a:r>
              <a:rPr lang="en-US" dirty="0" smtClean="0"/>
              <a:t> (lateral view)</a:t>
            </a:r>
          </a:p>
          <a:p>
            <a:r>
              <a:rPr lang="en-US" dirty="0" smtClean="0"/>
              <a:t>● inseparable cotyledonal and </a:t>
            </a:r>
            <a:r>
              <a:rPr lang="en-US" dirty="0" err="1" smtClean="0"/>
              <a:t>intervillous</a:t>
            </a:r>
            <a:r>
              <a:rPr lang="en-US" dirty="0" smtClean="0"/>
              <a:t> circulations, chaotic branching, detour vessels (lateral view)</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Magnetic Resonance Imaging</a:t>
            </a:r>
            <a:endParaRPr lang="en-US" dirty="0"/>
          </a:p>
        </p:txBody>
      </p:sp>
      <p:sp>
        <p:nvSpPr>
          <p:cNvPr id="3" name="Content Placeholder 2"/>
          <p:cNvSpPr>
            <a:spLocks noGrp="1"/>
          </p:cNvSpPr>
          <p:nvPr>
            <p:ph idx="1"/>
          </p:nvPr>
        </p:nvSpPr>
        <p:spPr>
          <a:xfrm>
            <a:off x="457200" y="1295400"/>
            <a:ext cx="8229600" cy="5181600"/>
          </a:xfrm>
        </p:spPr>
        <p:txBody>
          <a:bodyPr>
            <a:normAutofit/>
          </a:bodyPr>
          <a:lstStyle/>
          <a:p>
            <a:r>
              <a:rPr lang="en-US" dirty="0" smtClean="0"/>
              <a:t>MRI is required when there are insufficient ultrasound findings </a:t>
            </a:r>
          </a:p>
          <a:p>
            <a:r>
              <a:rPr lang="en-US" dirty="0" smtClean="0"/>
              <a:t>or a suspicion of a posterior placenta </a:t>
            </a:r>
            <a:r>
              <a:rPr lang="en-US" dirty="0" err="1" smtClean="0"/>
              <a:t>accreta</a:t>
            </a:r>
            <a:r>
              <a:rPr lang="en-US" dirty="0" smtClean="0"/>
              <a:t>, with or without placenta </a:t>
            </a:r>
            <a:r>
              <a:rPr lang="en-US" dirty="0" err="1" smtClean="0"/>
              <a:t>previa</a:t>
            </a:r>
            <a:r>
              <a:rPr lang="en-US" dirty="0" smtClean="0"/>
              <a:t>, </a:t>
            </a:r>
          </a:p>
          <a:p>
            <a:r>
              <a:rPr lang="en-US" dirty="0" smtClean="0"/>
              <a:t>so MRI is considered an adjunctive method to </a:t>
            </a:r>
            <a:r>
              <a:rPr lang="en-US" dirty="0" err="1" smtClean="0"/>
              <a:t>ultrasonography</a:t>
            </a:r>
            <a:r>
              <a:rPr lang="en-US" dirty="0" smtClean="0"/>
              <a:t> and adds little to its accuracy.</a:t>
            </a:r>
          </a:p>
          <a:p>
            <a:r>
              <a:rPr lang="en-US" dirty="0" smtClean="0"/>
              <a:t>MRI was able to determine the anatomy of the invasion and its relation to the regional </a:t>
            </a:r>
            <a:r>
              <a:rPr lang="en-US" dirty="0" err="1" smtClean="0"/>
              <a:t>anastomotic</a:t>
            </a:r>
            <a:r>
              <a:rPr lang="en-US" dirty="0" smtClean="0"/>
              <a:t> vascular system plus detection of </a:t>
            </a:r>
            <a:r>
              <a:rPr lang="en-US" dirty="0" err="1" smtClean="0"/>
              <a:t>parametrial</a:t>
            </a:r>
            <a:r>
              <a:rPr lang="en-US" dirty="0" smtClean="0"/>
              <a:t> invasion and possible </a:t>
            </a:r>
            <a:r>
              <a:rPr lang="en-US" dirty="0" err="1" smtClean="0"/>
              <a:t>ureteral</a:t>
            </a:r>
            <a:r>
              <a:rPr lang="en-US" dirty="0" smtClean="0"/>
              <a:t> involvement</a:t>
            </a:r>
          </a:p>
          <a:p>
            <a:r>
              <a:rPr lang="en-US" dirty="0" smtClean="0"/>
              <a:t>The American College of Radiology guidance advocated the safety of MRI practices but stated that intravenous gadolinium should be avoided during pregnancy and should be used only if absolutely essential </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3-Blood Tests</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r>
              <a:rPr lang="en-US" b="1" dirty="0" smtClean="0"/>
              <a:t>Maternal serum alpha fetoprotein</a:t>
            </a:r>
            <a:endParaRPr lang="en-US" dirty="0" smtClean="0"/>
          </a:p>
          <a:p>
            <a:r>
              <a:rPr lang="en-US" dirty="0" smtClean="0"/>
              <a:t>Placenta </a:t>
            </a:r>
            <a:r>
              <a:rPr lang="en-US" dirty="0" err="1" smtClean="0"/>
              <a:t>accreta</a:t>
            </a:r>
            <a:r>
              <a:rPr lang="en-US" dirty="0" smtClean="0"/>
              <a:t> should also be suspected in pregnant women with elevated maternal serum alpha-fetoprotein (MSAFP) levels, with no other obvious cause. </a:t>
            </a:r>
          </a:p>
          <a:p>
            <a:r>
              <a:rPr lang="en-US" dirty="0" smtClean="0"/>
              <a:t>This is a protein found in the blood, at highest concentrations in the </a:t>
            </a:r>
            <a:r>
              <a:rPr lang="en-US" dirty="0" err="1" smtClean="0"/>
              <a:t>foetus</a:t>
            </a:r>
            <a:r>
              <a:rPr lang="en-US" dirty="0" smtClean="0"/>
              <a:t>. The defect in the layer normally separating the placenta and uterus allows leakage of </a:t>
            </a:r>
            <a:r>
              <a:rPr lang="en-US" dirty="0" err="1" smtClean="0"/>
              <a:t>foetal</a:t>
            </a:r>
            <a:r>
              <a:rPr lang="en-US" dirty="0" smtClean="0"/>
              <a:t> alpha-fetoprotein into the mother’s circulation. </a:t>
            </a:r>
          </a:p>
          <a:p>
            <a:r>
              <a:rPr lang="en-US" dirty="0" smtClean="0"/>
              <a:t>Up to 45% of women with placenta </a:t>
            </a:r>
            <a:r>
              <a:rPr lang="en-US" dirty="0" err="1" smtClean="0"/>
              <a:t>accreta</a:t>
            </a:r>
            <a:r>
              <a:rPr lang="en-US" dirty="0" smtClean="0"/>
              <a:t> have elevated MSAFP levels in the absence of an obvious cause.</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143000" y="1600200"/>
            <a:ext cx="7543800" cy="4525963"/>
          </a:xfrm>
        </p:spPr>
        <p:txBody>
          <a:bodyPr/>
          <a:lstStyle/>
          <a:p>
            <a:endParaRPr lang="en-US" dirty="0"/>
          </a:p>
          <a:p>
            <a:r>
              <a:rPr lang="en-US" dirty="0"/>
              <a:t>probable or actual placenta </a:t>
            </a:r>
            <a:r>
              <a:rPr lang="en-US" dirty="0" err="1"/>
              <a:t>percreta</a:t>
            </a:r>
            <a:r>
              <a:rPr lang="en-US" dirty="0"/>
              <a:t> </a:t>
            </a:r>
          </a:p>
          <a:p>
            <a:r>
              <a:rPr lang="en-US" dirty="0" smtClean="0"/>
              <a:t> </a:t>
            </a:r>
            <a:r>
              <a:rPr lang="en-US" b="1" dirty="0"/>
              <a:t>SUSPECTED OR CONFIRMED</a:t>
            </a:r>
            <a:endParaRPr lang="en-US" dirty="0"/>
          </a:p>
          <a:p>
            <a:r>
              <a:rPr lang="en-US" dirty="0"/>
              <a:t>Known or highly suspected cases </a:t>
            </a:r>
          </a:p>
          <a:p>
            <a:endParaRPr lang="en-US" dirty="0"/>
          </a:p>
        </p:txBody>
      </p:sp>
    </p:spTree>
    <p:extLst>
      <p:ext uri="{BB962C8B-B14F-4D97-AF65-F5344CB8AC3E}">
        <p14:creationId xmlns:p14="http://schemas.microsoft.com/office/powerpoint/2010/main" val="64681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a:r>
            <a:br>
              <a:rPr lang="en-US" dirty="0" smtClean="0"/>
            </a:br>
            <a:r>
              <a:rPr lang="en-US" dirty="0" smtClean="0"/>
              <a:t>Definition</a:t>
            </a:r>
            <a:br>
              <a:rPr lang="en-US" dirty="0" smtClean="0"/>
            </a:br>
            <a:endParaRPr lang="en-US" dirty="0"/>
          </a:p>
        </p:txBody>
      </p:sp>
      <p:sp>
        <p:nvSpPr>
          <p:cNvPr id="3" name="Content Placeholder 2"/>
          <p:cNvSpPr>
            <a:spLocks noGrp="1"/>
          </p:cNvSpPr>
          <p:nvPr>
            <p:ph idx="1"/>
          </p:nvPr>
        </p:nvSpPr>
        <p:spPr>
          <a:xfrm>
            <a:off x="381000" y="1447800"/>
            <a:ext cx="8305800" cy="5105400"/>
          </a:xfrm>
        </p:spPr>
        <p:txBody>
          <a:bodyPr>
            <a:normAutofit/>
          </a:bodyPr>
          <a:lstStyle/>
          <a:p>
            <a:r>
              <a:rPr lang="en-US" dirty="0" smtClean="0"/>
              <a:t>Placenta </a:t>
            </a:r>
            <a:r>
              <a:rPr lang="en-US" dirty="0" err="1" smtClean="0"/>
              <a:t>accreta</a:t>
            </a:r>
            <a:r>
              <a:rPr lang="en-US" dirty="0" smtClean="0"/>
              <a:t> occurs </a:t>
            </a:r>
            <a:r>
              <a:rPr lang="en-US" dirty="0" smtClean="0">
                <a:solidFill>
                  <a:schemeClr val="tx2">
                    <a:lumMod val="75000"/>
                  </a:schemeClr>
                </a:solidFill>
              </a:rPr>
              <a:t>when</a:t>
            </a:r>
            <a:r>
              <a:rPr lang="en-US" dirty="0" smtClean="0"/>
              <a:t> the placenta does not separate from the </a:t>
            </a:r>
            <a:r>
              <a:rPr lang="en-US" dirty="0" err="1" smtClean="0"/>
              <a:t>myometrium</a:t>
            </a:r>
            <a:r>
              <a:rPr lang="en-US" dirty="0" smtClean="0"/>
              <a:t> completely or partially  </a:t>
            </a:r>
          </a:p>
          <a:p>
            <a:r>
              <a:rPr lang="en-US" dirty="0" smtClean="0">
                <a:solidFill>
                  <a:schemeClr val="tx2">
                    <a:lumMod val="75000"/>
                  </a:schemeClr>
                </a:solidFill>
              </a:rPr>
              <a:t>Due to </a:t>
            </a:r>
            <a:r>
              <a:rPr lang="en-US" dirty="0" smtClean="0"/>
              <a:t>a defect of the </a:t>
            </a:r>
            <a:r>
              <a:rPr lang="en-US" dirty="0" smtClean="0">
                <a:solidFill>
                  <a:srgbClr val="FF0000"/>
                </a:solidFill>
              </a:rPr>
              <a:t>decidua </a:t>
            </a:r>
            <a:r>
              <a:rPr lang="en-US" dirty="0" err="1" smtClean="0">
                <a:solidFill>
                  <a:srgbClr val="FF0000"/>
                </a:solidFill>
              </a:rPr>
              <a:t>basalis</a:t>
            </a:r>
            <a:r>
              <a:rPr lang="en-US" dirty="0" smtClean="0"/>
              <a:t>,</a:t>
            </a:r>
          </a:p>
          <a:p>
            <a:pPr marL="0" indent="0" algn="ctr">
              <a:buNone/>
            </a:pPr>
            <a:r>
              <a:rPr lang="en-US" dirty="0" smtClean="0"/>
              <a:t>    in conjunction with an imperfect development of the </a:t>
            </a:r>
            <a:r>
              <a:rPr lang="en-US" dirty="0" err="1" smtClean="0">
                <a:solidFill>
                  <a:srgbClr val="FF0000"/>
                </a:solidFill>
              </a:rPr>
              <a:t>Nitabuch</a:t>
            </a:r>
            <a:r>
              <a:rPr lang="en-US" dirty="0" smtClean="0">
                <a:solidFill>
                  <a:srgbClr val="FF0000"/>
                </a:solidFill>
              </a:rPr>
              <a:t>               membrane </a:t>
            </a:r>
            <a:r>
              <a:rPr lang="en-US" dirty="0" smtClean="0"/>
              <a:t>( a </a:t>
            </a:r>
            <a:r>
              <a:rPr lang="en-US" dirty="0" err="1" smtClean="0"/>
              <a:t>fibrinoid</a:t>
            </a:r>
            <a:r>
              <a:rPr lang="en-US" dirty="0" smtClean="0"/>
              <a:t> layer that separates the decidua </a:t>
            </a:r>
            <a:r>
              <a:rPr lang="en-US" dirty="0" err="1" smtClean="0"/>
              <a:t>basalis</a:t>
            </a:r>
            <a:r>
              <a:rPr lang="en-US" dirty="0" smtClean="0"/>
              <a:t> from the placental villi). </a:t>
            </a:r>
          </a:p>
          <a:p>
            <a:r>
              <a:rPr lang="en-US" dirty="0" smtClean="0">
                <a:solidFill>
                  <a:schemeClr val="tx2">
                    <a:lumMod val="75000"/>
                  </a:schemeClr>
                </a:solidFill>
              </a:rPr>
              <a:t>Resulting in </a:t>
            </a:r>
            <a:r>
              <a:rPr lang="en-US" dirty="0" smtClean="0"/>
              <a:t>abnormally invasive implantation of the placenta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pPr algn="ctr"/>
            <a:r>
              <a:rPr lang="en-US" b="1" dirty="0" smtClean="0"/>
              <a:t>Diagnosing during delivery</a:t>
            </a:r>
            <a:endParaRPr lang="en-US" dirty="0"/>
          </a:p>
        </p:txBody>
      </p:sp>
      <p:sp>
        <p:nvSpPr>
          <p:cNvPr id="3" name="Content Placeholder 2"/>
          <p:cNvSpPr>
            <a:spLocks noGrp="1"/>
          </p:cNvSpPr>
          <p:nvPr>
            <p:ph idx="1"/>
          </p:nvPr>
        </p:nvSpPr>
        <p:spPr>
          <a:xfrm>
            <a:off x="457200" y="1371600"/>
            <a:ext cx="8229600" cy="5105400"/>
          </a:xfrm>
        </p:spPr>
        <p:txBody>
          <a:bodyPr>
            <a:normAutofit/>
          </a:bodyPr>
          <a:lstStyle/>
          <a:p>
            <a:r>
              <a:rPr lang="en-US" dirty="0" smtClean="0">
                <a:solidFill>
                  <a:srgbClr val="FF0000"/>
                </a:solidFill>
              </a:rPr>
              <a:t>Before surgery</a:t>
            </a:r>
          </a:p>
          <a:p>
            <a:r>
              <a:rPr lang="en-US" dirty="0" smtClean="0"/>
              <a:t>If placenta </a:t>
            </a:r>
            <a:r>
              <a:rPr lang="en-US" dirty="0" err="1" smtClean="0"/>
              <a:t>accreta</a:t>
            </a:r>
            <a:r>
              <a:rPr lang="en-US" dirty="0" smtClean="0"/>
              <a:t> was not diagnosed during pregnancy, the diagnosis is clinical and the suspicion is made on the basis of above-mentioned signs. In case of profuse bleeding, it becomes an emergency with no time for any diagnostic tests. It can only be confirmed in the operation theatre. But when associated with severe placenta </a:t>
            </a:r>
            <a:r>
              <a:rPr lang="en-US" dirty="0" err="1" smtClean="0"/>
              <a:t>previa</a:t>
            </a:r>
            <a:r>
              <a:rPr lang="en-US" dirty="0" smtClean="0"/>
              <a:t>, the doctor will suspect at the time of a per vaginal examination in the </a:t>
            </a:r>
            <a:r>
              <a:rPr lang="en-US" dirty="0" err="1" smtClean="0"/>
              <a:t>labour</a:t>
            </a:r>
            <a:r>
              <a:rPr lang="en-US" dirty="0" smtClean="0"/>
              <a:t> room itself even before the delivery of the baby. In this scenario, the doctor may decide to opt for an emergency C-section directly. </a:t>
            </a:r>
          </a:p>
          <a:p>
            <a:pPr>
              <a:buNone/>
            </a:pPr>
            <a:r>
              <a:rPr lang="en-US" dirty="0" smtClean="0"/>
              <a:t> </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ctr"/>
            <a:r>
              <a:rPr lang="en-US" dirty="0" smtClean="0">
                <a:solidFill>
                  <a:srgbClr val="FF0000"/>
                </a:solidFill>
              </a:rPr>
              <a:t/>
            </a:r>
            <a:br>
              <a:rPr lang="en-US" dirty="0" smtClean="0">
                <a:solidFill>
                  <a:srgbClr val="FF0000"/>
                </a:solidFill>
              </a:rPr>
            </a:br>
            <a:r>
              <a:rPr lang="en-US" dirty="0" smtClean="0">
                <a:solidFill>
                  <a:srgbClr val="FF0000"/>
                </a:solidFill>
              </a:rPr>
              <a:t>At The Time Of Surgery</a:t>
            </a:r>
            <a:br>
              <a:rPr lang="en-US" dirty="0" smtClean="0">
                <a:solidFill>
                  <a:srgbClr val="FF0000"/>
                </a:solidFill>
              </a:rPr>
            </a:br>
            <a:endParaRPr lang="en-US" dirty="0"/>
          </a:p>
        </p:txBody>
      </p:sp>
      <p:sp>
        <p:nvSpPr>
          <p:cNvPr id="3" name="Content Placeholder 2"/>
          <p:cNvSpPr>
            <a:spLocks noGrp="1"/>
          </p:cNvSpPr>
          <p:nvPr>
            <p:ph idx="1"/>
          </p:nvPr>
        </p:nvSpPr>
        <p:spPr>
          <a:xfrm>
            <a:off x="381000" y="1219200"/>
            <a:ext cx="8382000" cy="5257800"/>
          </a:xfrm>
        </p:spPr>
        <p:txBody>
          <a:bodyPr>
            <a:normAutofit/>
          </a:bodyPr>
          <a:lstStyle/>
          <a:p>
            <a:r>
              <a:rPr lang="en-US" b="1" dirty="0" smtClean="0"/>
              <a:t>Placenta </a:t>
            </a:r>
            <a:r>
              <a:rPr lang="en-US" b="1" dirty="0" err="1" smtClean="0"/>
              <a:t>accreta</a:t>
            </a:r>
            <a:r>
              <a:rPr lang="en-US" b="1" dirty="0" smtClean="0"/>
              <a:t> Signs: ( What the doctor will note)</a:t>
            </a:r>
            <a:endParaRPr lang="en-US" dirty="0" smtClean="0"/>
          </a:p>
          <a:p>
            <a:r>
              <a:rPr lang="en-US" dirty="0" smtClean="0"/>
              <a:t>If not diagnosed before delivery of the baby, the placenta </a:t>
            </a:r>
            <a:r>
              <a:rPr lang="en-US" dirty="0" err="1" smtClean="0"/>
              <a:t>accreta</a:t>
            </a:r>
            <a:r>
              <a:rPr lang="en-US" dirty="0" smtClean="0"/>
              <a:t> will present as:</a:t>
            </a:r>
          </a:p>
          <a:p>
            <a:r>
              <a:rPr lang="en-US" b="1" dirty="0" smtClean="0"/>
              <a:t>1. Delay in the delivery of the placenta:</a:t>
            </a:r>
            <a:r>
              <a:rPr lang="en-US" dirty="0" smtClean="0"/>
              <a:t> Normally the placenta spontaneously separates and is delivered within 30 min of the delivery. In placenta </a:t>
            </a:r>
            <a:r>
              <a:rPr lang="en-US" dirty="0" err="1" smtClean="0"/>
              <a:t>accreta</a:t>
            </a:r>
            <a:r>
              <a:rPr lang="en-US" dirty="0" smtClean="0"/>
              <a:t> the placenta fails to deliver spontaneously and this will ring a bell to the doctor of the possibility of placenta </a:t>
            </a:r>
            <a:r>
              <a:rPr lang="en-US" dirty="0" err="1" smtClean="0"/>
              <a:t>accreta</a:t>
            </a:r>
            <a:r>
              <a:rPr lang="en-US" dirty="0" smtClean="0"/>
              <a:t>.</a:t>
            </a:r>
          </a:p>
          <a:p>
            <a:r>
              <a:rPr lang="en-US" b="1" dirty="0" smtClean="0"/>
              <a:t>3. Profuse vaginal bleeding:</a:t>
            </a:r>
            <a:r>
              <a:rPr lang="en-US" dirty="0" smtClean="0"/>
              <a:t> The doctor will notice that there is more than normal vaginal bleeding, particularly when manual separation of the placenta is attempted.</a:t>
            </a:r>
          </a:p>
          <a:p>
            <a:r>
              <a:rPr lang="en-US" b="1" dirty="0" smtClean="0"/>
              <a:t>4 Soft uterus:</a:t>
            </a:r>
            <a:r>
              <a:rPr lang="en-US" dirty="0" smtClean="0"/>
              <a:t> Normally, after the baby is delivered, the uterus begins to become hard. This also compresses the blood vessels and stops bleeding. In placenta </a:t>
            </a:r>
            <a:r>
              <a:rPr lang="en-US" dirty="0" err="1" smtClean="0"/>
              <a:t>accreta</a:t>
            </a:r>
            <a:r>
              <a:rPr lang="en-US" dirty="0" smtClean="0"/>
              <a:t> due to the retained placenta, the uterus remains soft and as a result, the bleeding continues.</a:t>
            </a:r>
          </a:p>
          <a:p>
            <a:r>
              <a:rPr lang="en-US" b="1" dirty="0" smtClean="0"/>
              <a:t>5. Reduced blood pressure and increase in the pulse rate:</a:t>
            </a:r>
            <a:r>
              <a:rPr lang="en-US" dirty="0" smtClean="0"/>
              <a:t> This occurs when there is excessive blood loss.</a:t>
            </a:r>
          </a:p>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Treatment for Placenta </a:t>
            </a:r>
            <a:r>
              <a:rPr lang="en-US" b="1" dirty="0" err="1" smtClean="0"/>
              <a:t>Accreta</a:t>
            </a:r>
            <a:r>
              <a:rPr lang="en-US" b="1" dirty="0" smtClean="0"/>
              <a:t/>
            </a:r>
            <a:br>
              <a:rPr lang="en-US" b="1" dirty="0" smtClean="0"/>
            </a:br>
            <a:endParaRPr lang="en-US" dirty="0"/>
          </a:p>
        </p:txBody>
      </p:sp>
      <p:sp>
        <p:nvSpPr>
          <p:cNvPr id="3" name="Content Placeholder 2"/>
          <p:cNvSpPr>
            <a:spLocks noGrp="1"/>
          </p:cNvSpPr>
          <p:nvPr>
            <p:ph idx="1"/>
          </p:nvPr>
        </p:nvSpPr>
        <p:spPr/>
        <p:txBody>
          <a:bodyPr>
            <a:normAutofit/>
          </a:bodyPr>
          <a:lstStyle/>
          <a:p>
            <a:r>
              <a:rPr lang="en-US" dirty="0" smtClean="0">
                <a:solidFill>
                  <a:srgbClr val="FF0000"/>
                </a:solidFill>
              </a:rPr>
              <a:t>The main aim </a:t>
            </a:r>
            <a:r>
              <a:rPr lang="en-US" dirty="0" smtClean="0"/>
              <a:t>of placenta </a:t>
            </a:r>
            <a:r>
              <a:rPr lang="en-US" dirty="0" err="1" smtClean="0"/>
              <a:t>accreta</a:t>
            </a:r>
            <a:r>
              <a:rPr lang="en-US" dirty="0" smtClean="0"/>
              <a:t> treatment is</a:t>
            </a:r>
          </a:p>
          <a:p>
            <a:r>
              <a:rPr lang="en-US" dirty="0" smtClean="0"/>
              <a:t> To stop the bleeding,</a:t>
            </a:r>
          </a:p>
          <a:p>
            <a:r>
              <a:rPr lang="en-US" dirty="0" smtClean="0"/>
              <a:t> Restore the lost blood and</a:t>
            </a:r>
          </a:p>
          <a:p>
            <a:r>
              <a:rPr lang="en-US" dirty="0" smtClean="0"/>
              <a:t> Save the mother </a:t>
            </a:r>
          </a:p>
          <a:p>
            <a:r>
              <a:rPr lang="en-US" dirty="0" smtClean="0"/>
              <a:t>Save or not save fertility</a:t>
            </a:r>
          </a:p>
          <a:p>
            <a:r>
              <a:rPr lang="en-US" dirty="0" smtClean="0">
                <a:solidFill>
                  <a:srgbClr val="FF0000"/>
                </a:solidFill>
              </a:rPr>
              <a:t>By</a:t>
            </a:r>
            <a:r>
              <a:rPr lang="en-US" dirty="0" smtClean="0"/>
              <a:t> </a:t>
            </a:r>
          </a:p>
          <a:p>
            <a:r>
              <a:rPr lang="en-US" dirty="0" smtClean="0"/>
              <a:t>Safely removing the placenta with or without the uterus.</a:t>
            </a:r>
          </a:p>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pPr algn="ctr"/>
            <a:r>
              <a:rPr lang="en-US" dirty="0" smtClean="0"/>
              <a:t>Decision</a:t>
            </a:r>
            <a:endParaRPr lang="en-US" dirty="0"/>
          </a:p>
        </p:txBody>
      </p:sp>
      <p:sp>
        <p:nvSpPr>
          <p:cNvPr id="3" name="Content Placeholder 2"/>
          <p:cNvSpPr>
            <a:spLocks noGrp="1"/>
          </p:cNvSpPr>
          <p:nvPr>
            <p:ph idx="1"/>
          </p:nvPr>
        </p:nvSpPr>
        <p:spPr>
          <a:xfrm>
            <a:off x="304800" y="1066800"/>
            <a:ext cx="8534400" cy="5410200"/>
          </a:xfrm>
        </p:spPr>
        <p:txBody>
          <a:bodyPr>
            <a:normAutofit/>
          </a:bodyPr>
          <a:lstStyle/>
          <a:p>
            <a:r>
              <a:rPr lang="en-US" b="1" dirty="0" smtClean="0"/>
              <a:t>Surgical strategy</a:t>
            </a:r>
          </a:p>
          <a:p>
            <a:r>
              <a:rPr lang="en-US" dirty="0" smtClean="0">
                <a:solidFill>
                  <a:srgbClr val="FF0000"/>
                </a:solidFill>
              </a:rPr>
              <a:t>• There is no unique approach to the management of placenta </a:t>
            </a:r>
            <a:r>
              <a:rPr lang="en-US" dirty="0" err="1" smtClean="0">
                <a:solidFill>
                  <a:srgbClr val="FF0000"/>
                </a:solidFill>
              </a:rPr>
              <a:t>accreta</a:t>
            </a:r>
            <a:r>
              <a:rPr lang="en-US" dirty="0" smtClean="0">
                <a:solidFill>
                  <a:srgbClr val="FF0000"/>
                </a:solidFill>
              </a:rPr>
              <a:t>.</a:t>
            </a:r>
          </a:p>
          <a:p>
            <a:r>
              <a:rPr lang="en-US" dirty="0" smtClean="0">
                <a:solidFill>
                  <a:srgbClr val="00B050"/>
                </a:solidFill>
              </a:rPr>
              <a:t>The mainstay of treatment is by caesarean hysterectomy, however in carefully selected cases, </a:t>
            </a:r>
          </a:p>
          <a:p>
            <a:r>
              <a:rPr lang="en-US" dirty="0" smtClean="0">
                <a:solidFill>
                  <a:srgbClr val="00B050"/>
                </a:solidFill>
              </a:rPr>
              <a:t>Conservative options may be considered with caution</a:t>
            </a:r>
          </a:p>
          <a:p>
            <a:r>
              <a:rPr lang="en-US" dirty="0" smtClean="0"/>
              <a:t>The </a:t>
            </a:r>
            <a:r>
              <a:rPr lang="en-US" dirty="0"/>
              <a:t>decision on whether to opt for conservative management </a:t>
            </a:r>
            <a:endParaRPr lang="en-US" dirty="0" smtClean="0"/>
          </a:p>
          <a:p>
            <a:r>
              <a:rPr lang="en-US" dirty="0" smtClean="0"/>
              <a:t>should </a:t>
            </a:r>
            <a:r>
              <a:rPr lang="en-US" dirty="0"/>
              <a:t>be based on </a:t>
            </a:r>
            <a:endParaRPr lang="en-US" dirty="0" smtClean="0"/>
          </a:p>
          <a:p>
            <a:pPr>
              <a:buNone/>
            </a:pPr>
            <a:r>
              <a:rPr lang="en-US" dirty="0" smtClean="0"/>
              <a:t>   - The degree , size and site </a:t>
            </a:r>
            <a:r>
              <a:rPr lang="en-US" dirty="0"/>
              <a:t>of invasion</a:t>
            </a:r>
            <a:r>
              <a:rPr lang="en-US" dirty="0" smtClean="0"/>
              <a:t>,</a:t>
            </a:r>
          </a:p>
          <a:p>
            <a:pPr>
              <a:buNone/>
            </a:pPr>
            <a:r>
              <a:rPr lang="en-US" dirty="0" smtClean="0"/>
              <a:t>   - Condition of the patient is stable or unstable</a:t>
            </a:r>
          </a:p>
          <a:p>
            <a:pPr>
              <a:buNone/>
            </a:pPr>
            <a:r>
              <a:rPr lang="en-US" dirty="0" smtClean="0"/>
              <a:t>   - Patient’s </a:t>
            </a:r>
            <a:r>
              <a:rPr lang="en-US" dirty="0"/>
              <a:t>desire for future fertility, and </a:t>
            </a:r>
            <a:endParaRPr lang="en-US" dirty="0" smtClean="0"/>
          </a:p>
          <a:p>
            <a:pPr>
              <a:buNone/>
            </a:pPr>
            <a:r>
              <a:rPr lang="en-US" dirty="0" smtClean="0"/>
              <a:t>   - The </a:t>
            </a:r>
            <a:r>
              <a:rPr lang="en-US" dirty="0"/>
              <a:t>resources and facilities available for management of placenta </a:t>
            </a:r>
            <a:r>
              <a:rPr lang="en-US" dirty="0" err="1" smtClean="0"/>
              <a:t>accreta</a:t>
            </a:r>
            <a:r>
              <a:rPr lang="en-US" dirty="0" smtClean="0"/>
              <a:t>  during surgery.</a:t>
            </a:r>
            <a:endParaRPr lang="en-US" dirty="0"/>
          </a:p>
        </p:txBody>
      </p:sp>
    </p:spTree>
    <p:extLst>
      <p:ext uri="{BB962C8B-B14F-4D97-AF65-F5344CB8AC3E}">
        <p14:creationId xmlns:p14="http://schemas.microsoft.com/office/powerpoint/2010/main" val="398233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normAutofit fontScale="90000"/>
          </a:bodyPr>
          <a:lstStyle/>
          <a:p>
            <a:pPr algn="ctr"/>
            <a:r>
              <a:rPr lang="en-US" b="1" dirty="0" smtClean="0"/>
              <a:t/>
            </a:r>
            <a:br>
              <a:rPr lang="en-US" b="1" dirty="0" smtClean="0"/>
            </a:br>
            <a:r>
              <a:rPr lang="en-US" b="1" dirty="0" smtClean="0"/>
              <a:t>Mechanisms of </a:t>
            </a:r>
            <a:r>
              <a:rPr lang="en-US" b="1" dirty="0" err="1" smtClean="0"/>
              <a:t>Hemostasis</a:t>
            </a:r>
            <a:r>
              <a:rPr lang="en-US" b="1" dirty="0" smtClean="0"/>
              <a:t/>
            </a:r>
            <a:br>
              <a:rPr lang="en-US" b="1" dirty="0" smtClean="0"/>
            </a:br>
            <a:endParaRPr lang="en-US" dirty="0"/>
          </a:p>
        </p:txBody>
      </p:sp>
      <p:sp>
        <p:nvSpPr>
          <p:cNvPr id="3" name="Content Placeholder 2"/>
          <p:cNvSpPr>
            <a:spLocks noGrp="1"/>
          </p:cNvSpPr>
          <p:nvPr>
            <p:ph idx="1"/>
          </p:nvPr>
        </p:nvSpPr>
        <p:spPr>
          <a:xfrm>
            <a:off x="152400" y="914400"/>
            <a:ext cx="8839200" cy="5791200"/>
          </a:xfrm>
        </p:spPr>
        <p:txBody>
          <a:bodyPr>
            <a:noAutofit/>
          </a:bodyPr>
          <a:lstStyle/>
          <a:p>
            <a:r>
              <a:rPr lang="en-US" sz="2000" dirty="0" smtClean="0">
                <a:solidFill>
                  <a:srgbClr val="FF0000"/>
                </a:solidFill>
              </a:rPr>
              <a:t>Uterine contraction</a:t>
            </a:r>
            <a:r>
              <a:rPr lang="en-US" sz="2000" dirty="0" smtClean="0"/>
              <a:t>, stimulated by endogenous </a:t>
            </a:r>
            <a:r>
              <a:rPr lang="en-US" sz="2000" dirty="0" err="1" smtClean="0"/>
              <a:t>oxytocic</a:t>
            </a:r>
            <a:r>
              <a:rPr lang="en-US" sz="2000" dirty="0" smtClean="0"/>
              <a:t> substances released after delivery</a:t>
            </a:r>
          </a:p>
          <a:p>
            <a:r>
              <a:rPr lang="en-US" sz="2000" dirty="0" smtClean="0"/>
              <a:t> Uterine </a:t>
            </a:r>
            <a:r>
              <a:rPr lang="en-US" sz="2000" dirty="0" err="1" smtClean="0"/>
              <a:t>tetany</a:t>
            </a:r>
            <a:r>
              <a:rPr lang="en-US" sz="2000" dirty="0" smtClean="0"/>
              <a:t> creates shearing forces that </a:t>
            </a:r>
            <a:r>
              <a:rPr lang="en-US" sz="2000" dirty="0" smtClean="0">
                <a:solidFill>
                  <a:srgbClr val="7030A0"/>
                </a:solidFill>
              </a:rPr>
              <a:t>cleave the placenta from the uterine </a:t>
            </a:r>
            <a:r>
              <a:rPr lang="en-US" sz="2000" dirty="0" smtClean="0"/>
              <a:t>wall through the layer of the uterine </a:t>
            </a:r>
            <a:r>
              <a:rPr lang="en-US" sz="2000" dirty="0" err="1" smtClean="0"/>
              <a:t>decidua</a:t>
            </a:r>
            <a:r>
              <a:rPr lang="en-US" sz="2000" dirty="0" smtClean="0"/>
              <a:t> </a:t>
            </a:r>
          </a:p>
          <a:p>
            <a:r>
              <a:rPr lang="en-US" sz="2000" dirty="0" smtClean="0"/>
              <a:t> In addition, uterine contraction </a:t>
            </a:r>
            <a:r>
              <a:rPr lang="en-US" sz="2000" dirty="0" smtClean="0">
                <a:solidFill>
                  <a:srgbClr val="7030A0"/>
                </a:solidFill>
              </a:rPr>
              <a:t>constricts the spiral arteries and placental veins </a:t>
            </a:r>
            <a:r>
              <a:rPr lang="en-US" sz="2000" dirty="0" smtClean="0"/>
              <a:t>spanning the </a:t>
            </a:r>
            <a:r>
              <a:rPr lang="en-US" sz="2000" dirty="0" err="1" smtClean="0"/>
              <a:t>myometrium</a:t>
            </a:r>
            <a:r>
              <a:rPr lang="en-US" sz="2000" dirty="0" smtClean="0"/>
              <a:t> and supplying the placental bed.</a:t>
            </a:r>
          </a:p>
          <a:p>
            <a:r>
              <a:rPr lang="en-US" sz="2000" dirty="0" smtClean="0"/>
              <a:t>After disruption of vascular integrity, mechanisms of </a:t>
            </a:r>
            <a:r>
              <a:rPr lang="en-US" sz="2000" dirty="0" smtClean="0">
                <a:solidFill>
                  <a:srgbClr val="FF0000"/>
                </a:solidFill>
              </a:rPr>
              <a:t>coagulation</a:t>
            </a:r>
            <a:r>
              <a:rPr lang="en-US" sz="2000" dirty="0" smtClean="0"/>
              <a:t> include</a:t>
            </a:r>
          </a:p>
          <a:p>
            <a:r>
              <a:rPr lang="en-US" sz="2000" dirty="0" smtClean="0"/>
              <a:t> (1) platelet aggregation and plug formation,</a:t>
            </a:r>
          </a:p>
          <a:p>
            <a:r>
              <a:rPr lang="en-US" sz="2000" dirty="0" smtClean="0"/>
              <a:t> (2) local vasoconstriction,</a:t>
            </a:r>
          </a:p>
          <a:p>
            <a:r>
              <a:rPr lang="en-US" sz="2000" dirty="0" smtClean="0"/>
              <a:t> (3) clot polymerization, and</a:t>
            </a:r>
          </a:p>
          <a:p>
            <a:r>
              <a:rPr lang="en-US" sz="2000" dirty="0" smtClean="0"/>
              <a:t> (4) fibrous tissue fortification of the clot. </a:t>
            </a:r>
          </a:p>
          <a:p>
            <a:r>
              <a:rPr lang="en-US" sz="2000" dirty="0" smtClean="0"/>
              <a:t>Platelet activation and aggregation occur rapidly after endothelial damage. Activated platelets release adenosine </a:t>
            </a:r>
            <a:r>
              <a:rPr lang="en-US" sz="2000" dirty="0" err="1" smtClean="0"/>
              <a:t>diphosphate</a:t>
            </a:r>
            <a:r>
              <a:rPr lang="en-US" sz="2000" dirty="0" smtClean="0"/>
              <a:t> (ADP), serotonin, </a:t>
            </a:r>
            <a:r>
              <a:rPr lang="en-US" sz="2000" dirty="0" err="1" smtClean="0"/>
              <a:t>catecholamines</a:t>
            </a:r>
            <a:r>
              <a:rPr lang="en-US" sz="2000" dirty="0" smtClean="0"/>
              <a:t>, and other factors that promote local vasoconstriction and </a:t>
            </a:r>
            <a:r>
              <a:rPr lang="en-US" sz="2000" dirty="0" err="1" smtClean="0"/>
              <a:t>hemostasis</a:t>
            </a:r>
            <a:r>
              <a:rPr lang="en-US" sz="2000" dirty="0" smtClean="0"/>
              <a:t>.</a:t>
            </a:r>
          </a:p>
          <a:p>
            <a:r>
              <a:rPr lang="en-US" sz="2000" dirty="0" smtClean="0"/>
              <a:t> These factors also activate the coagulation cascade. The end result of the cascade is conversion of fibrinogen to fibrin and stabilization of the blood clot</a:t>
            </a:r>
            <a:endParaRPr lang="en-US"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a:r>
            <a:br>
              <a:rPr lang="en-US" dirty="0" smtClean="0"/>
            </a:br>
            <a:r>
              <a:rPr lang="en-US" dirty="0" smtClean="0">
                <a:solidFill>
                  <a:srgbClr val="00B050"/>
                </a:solidFill>
              </a:rPr>
              <a:t>Treatment for placenta </a:t>
            </a:r>
            <a:r>
              <a:rPr lang="en-US" dirty="0" err="1" smtClean="0">
                <a:solidFill>
                  <a:srgbClr val="00B050"/>
                </a:solidFill>
              </a:rPr>
              <a:t>accreta</a:t>
            </a:r>
            <a:r>
              <a:rPr lang="en-US" dirty="0" smtClean="0">
                <a:solidFill>
                  <a:srgbClr val="00B050"/>
                </a:solidFill>
              </a:rPr>
              <a:t/>
            </a:r>
            <a:br>
              <a:rPr lang="en-US" dirty="0" smtClean="0">
                <a:solidFill>
                  <a:srgbClr val="00B050"/>
                </a:solidFill>
              </a:rPr>
            </a:br>
            <a:endParaRPr lang="en-US" dirty="0">
              <a:solidFill>
                <a:srgbClr val="00B050"/>
              </a:solidFill>
            </a:endParaRPr>
          </a:p>
        </p:txBody>
      </p:sp>
      <p:sp>
        <p:nvSpPr>
          <p:cNvPr id="3" name="Content Placeholder 2"/>
          <p:cNvSpPr>
            <a:spLocks noGrp="1"/>
          </p:cNvSpPr>
          <p:nvPr>
            <p:ph idx="1"/>
          </p:nvPr>
        </p:nvSpPr>
        <p:spPr/>
        <p:txBody>
          <a:bodyPr>
            <a:normAutofit/>
          </a:bodyPr>
          <a:lstStyle/>
          <a:p>
            <a:r>
              <a:rPr lang="en-US" dirty="0" smtClean="0">
                <a:solidFill>
                  <a:srgbClr val="00B050"/>
                </a:solidFill>
              </a:rPr>
              <a:t>l. Preterm Cesarean hysterectomy without removal of placenta</a:t>
            </a:r>
          </a:p>
          <a:p>
            <a:r>
              <a:rPr lang="en-US" dirty="0" smtClean="0">
                <a:solidFill>
                  <a:srgbClr val="00B050"/>
                </a:solidFill>
              </a:rPr>
              <a:t>II. Conservative with</a:t>
            </a:r>
          </a:p>
          <a:p>
            <a:pPr>
              <a:buNone/>
            </a:pPr>
            <a:r>
              <a:rPr lang="en-US" dirty="0" smtClean="0">
                <a:solidFill>
                  <a:srgbClr val="00B050"/>
                </a:solidFill>
              </a:rPr>
              <a:t>        1.Placenta left in situ</a:t>
            </a:r>
          </a:p>
          <a:p>
            <a:pPr>
              <a:buNone/>
            </a:pPr>
            <a:r>
              <a:rPr lang="en-US" dirty="0" smtClean="0">
                <a:solidFill>
                  <a:srgbClr val="00B050"/>
                </a:solidFill>
              </a:rPr>
              <a:t>        2.Placental  </a:t>
            </a:r>
          </a:p>
          <a:p>
            <a:pPr>
              <a:buNone/>
            </a:pPr>
            <a:r>
              <a:rPr lang="en-US" dirty="0" smtClean="0">
                <a:solidFill>
                  <a:srgbClr val="00B050"/>
                </a:solidFill>
              </a:rPr>
              <a:t>                     a . Resection with </a:t>
            </a:r>
            <a:r>
              <a:rPr lang="en-US" dirty="0" err="1" smtClean="0">
                <a:solidFill>
                  <a:srgbClr val="00B050"/>
                </a:solidFill>
              </a:rPr>
              <a:t>myometrium</a:t>
            </a:r>
            <a:r>
              <a:rPr lang="en-US" dirty="0" smtClean="0">
                <a:solidFill>
                  <a:srgbClr val="00B050"/>
                </a:solidFill>
              </a:rPr>
              <a:t> above or  </a:t>
            </a:r>
          </a:p>
          <a:p>
            <a:pPr algn="ctr">
              <a:buNone/>
            </a:pPr>
            <a:r>
              <a:rPr lang="en-US" dirty="0" smtClean="0">
                <a:solidFill>
                  <a:srgbClr val="00B050"/>
                </a:solidFill>
              </a:rPr>
              <a:t>            b . Removal  with scrapping of the  site of trophoblastic invasion..</a:t>
            </a:r>
          </a:p>
          <a:p>
            <a:endParaRPr lang="en-US" dirty="0" smtClean="0"/>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685801"/>
            <a:ext cx="8991600" cy="3886200"/>
          </a:xfrm>
          <a:prstGeom prst="rect">
            <a:avLst/>
          </a:prstGeom>
        </p:spPr>
      </p:pic>
    </p:spTree>
    <p:extLst>
      <p:ext uri="{BB962C8B-B14F-4D97-AF65-F5344CB8AC3E}">
        <p14:creationId xmlns:p14="http://schemas.microsoft.com/office/powerpoint/2010/main" val="9373670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pPr algn="ct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Antenatal Management </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3" name="Content Placeholder 2"/>
          <p:cNvSpPr>
            <a:spLocks noGrp="1"/>
          </p:cNvSpPr>
          <p:nvPr>
            <p:ph idx="1"/>
          </p:nvPr>
        </p:nvSpPr>
        <p:spPr>
          <a:xfrm>
            <a:off x="76200" y="838200"/>
            <a:ext cx="8839200" cy="5791200"/>
          </a:xfrm>
        </p:spPr>
        <p:txBody>
          <a:bodyPr>
            <a:noAutofit/>
          </a:bodyPr>
          <a:lstStyle/>
          <a:p>
            <a:r>
              <a:rPr lang="en-US" sz="2000" dirty="0" smtClean="0">
                <a:solidFill>
                  <a:srgbClr val="FF0000"/>
                </a:solidFill>
              </a:rPr>
              <a:t>Prevention and treatment of </a:t>
            </a:r>
            <a:r>
              <a:rPr lang="en-US" sz="2000" dirty="0" err="1" smtClean="0">
                <a:solidFill>
                  <a:srgbClr val="FF0000"/>
                </a:solidFill>
              </a:rPr>
              <a:t>anaemia</a:t>
            </a:r>
            <a:r>
              <a:rPr lang="en-US" sz="2000" dirty="0" smtClean="0">
                <a:solidFill>
                  <a:srgbClr val="FF0000"/>
                </a:solidFill>
              </a:rPr>
              <a:t>  </a:t>
            </a:r>
            <a:r>
              <a:rPr lang="en-US" sz="2000" dirty="0" smtClean="0"/>
              <a:t>In 3rd Trimester {risks of preterm </a:t>
            </a:r>
            <a:r>
              <a:rPr lang="en-US" sz="2000" dirty="0" err="1" smtClean="0"/>
              <a:t>labour</a:t>
            </a:r>
            <a:r>
              <a:rPr lang="en-US" sz="2000" dirty="0" smtClean="0"/>
              <a:t>  and hemorrhage}: care should be tailored to their individual needs. </a:t>
            </a:r>
          </a:p>
          <a:p>
            <a:r>
              <a:rPr lang="en-US" sz="2000" dirty="0" smtClean="0">
                <a:solidFill>
                  <a:srgbClr val="FF0000"/>
                </a:solidFill>
              </a:rPr>
              <a:t>Home-based care</a:t>
            </a:r>
            <a:r>
              <a:rPr lang="en-US" sz="2000" dirty="0" smtClean="0"/>
              <a:t>: close proximity to the hospital constant presence of a companion full informed consent . attend immediately: bleeding, contractions or pain (including vague </a:t>
            </a:r>
            <a:r>
              <a:rPr lang="en-US" sz="2000" dirty="0" err="1" smtClean="0"/>
              <a:t>suprapubic</a:t>
            </a:r>
            <a:r>
              <a:rPr lang="en-US" sz="2000" dirty="0" smtClean="0"/>
              <a:t> period-like aches).</a:t>
            </a:r>
          </a:p>
          <a:p>
            <a:r>
              <a:rPr lang="en-US" sz="2000" dirty="0" smtClean="0">
                <a:solidFill>
                  <a:srgbClr val="FF0000"/>
                </a:solidFill>
              </a:rPr>
              <a:t>Blood availability:  </a:t>
            </a:r>
            <a:r>
              <a:rPr lang="en-US" sz="2000" dirty="0" smtClean="0"/>
              <a:t>based on clinical factors relating to individual cases local blood bank services.</a:t>
            </a:r>
          </a:p>
          <a:p>
            <a:r>
              <a:rPr lang="en-US" sz="2000" dirty="0" smtClean="0"/>
              <a:t>Administration of </a:t>
            </a:r>
            <a:r>
              <a:rPr lang="en-US" sz="2000" dirty="0" smtClean="0">
                <a:solidFill>
                  <a:srgbClr val="FF0000"/>
                </a:solidFill>
              </a:rPr>
              <a:t>antenatal corticosteroids </a:t>
            </a:r>
            <a:r>
              <a:rPr lang="en-US" sz="2000" dirty="0" smtClean="0"/>
              <a:t>should be made on a patient-by-patient basis </a:t>
            </a:r>
          </a:p>
          <a:p>
            <a:r>
              <a:rPr lang="en-US" sz="2000" dirty="0" smtClean="0">
                <a:solidFill>
                  <a:srgbClr val="FF0000"/>
                </a:solidFill>
              </a:rPr>
              <a:t>Cervical </a:t>
            </a:r>
            <a:r>
              <a:rPr lang="en-US" sz="2000" dirty="0" err="1" smtClean="0">
                <a:solidFill>
                  <a:srgbClr val="FF0000"/>
                </a:solidFill>
              </a:rPr>
              <a:t>cerclage</a:t>
            </a:r>
            <a:r>
              <a:rPr lang="en-US" sz="2000" dirty="0" smtClean="0"/>
              <a:t>: {reduce bleeding and prolong pregnancy} is not supported by sufficient evidence</a:t>
            </a:r>
          </a:p>
          <a:p>
            <a:r>
              <a:rPr lang="en-US" sz="2000" dirty="0" err="1" smtClean="0">
                <a:solidFill>
                  <a:srgbClr val="FF0000"/>
                </a:solidFill>
              </a:rPr>
              <a:t>Tocolysis</a:t>
            </a:r>
            <a:r>
              <a:rPr lang="en-US" sz="2000" dirty="0" smtClean="0">
                <a:solidFill>
                  <a:srgbClr val="FF0000"/>
                </a:solidFill>
              </a:rPr>
              <a:t>: {</a:t>
            </a:r>
            <a:r>
              <a:rPr lang="en-US" sz="2000" dirty="0" smtClean="0"/>
              <a:t>treatment of bleeding due to placenta </a:t>
            </a:r>
            <a:r>
              <a:rPr lang="en-US" sz="2000" dirty="0" err="1" smtClean="0"/>
              <a:t>praevia</a:t>
            </a:r>
            <a:r>
              <a:rPr lang="en-US" sz="2000" dirty="0" smtClean="0"/>
              <a:t>} may be useful in selected cases.   beta-</a:t>
            </a:r>
            <a:r>
              <a:rPr lang="en-US" sz="2000" dirty="0" err="1" smtClean="0"/>
              <a:t>mimetics</a:t>
            </a:r>
            <a:r>
              <a:rPr lang="en-US" sz="2000" dirty="0" smtClean="0"/>
              <a:t>: associated with significant adverse effects agent and optimum regime are still to be determined </a:t>
            </a:r>
          </a:p>
          <a:p>
            <a:r>
              <a:rPr lang="en-US" sz="2000" dirty="0" smtClean="0">
                <a:solidFill>
                  <a:srgbClr val="FF0000"/>
                </a:solidFill>
              </a:rPr>
              <a:t>Prophylactic anticoagulation: </a:t>
            </a:r>
            <a:r>
              <a:rPr lang="en-US" sz="2000" dirty="0" smtClean="0"/>
              <a:t>{can be hazardous} use on an individual basis at high risk only {Prolonged inpatient care can be associated with DVT}:  mobility  </a:t>
            </a:r>
            <a:r>
              <a:rPr lang="en-US" sz="2000" dirty="0" err="1" smtClean="0"/>
              <a:t>thromboembolic</a:t>
            </a:r>
            <a:r>
              <a:rPr lang="en-US" sz="2000" dirty="0" smtClean="0"/>
              <a:t> deterrent stockings  adequate hydration. </a:t>
            </a:r>
          </a:p>
          <a:p>
            <a:endParaRPr lang="en-US" sz="2000" dirty="0" smtClean="0"/>
          </a:p>
          <a:p>
            <a:pPr>
              <a:buNone/>
            </a:pPr>
            <a:r>
              <a:rPr lang="en-US" sz="2000" dirty="0" smtClean="0"/>
              <a:t> </a:t>
            </a:r>
          </a:p>
          <a:p>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PATIENT INFORMATION</a:t>
            </a:r>
            <a:endParaRPr lang="en-US" dirty="0"/>
          </a:p>
        </p:txBody>
      </p:sp>
      <p:sp>
        <p:nvSpPr>
          <p:cNvPr id="3" name="Content Placeholder 2"/>
          <p:cNvSpPr>
            <a:spLocks noGrp="1"/>
          </p:cNvSpPr>
          <p:nvPr>
            <p:ph idx="1"/>
          </p:nvPr>
        </p:nvSpPr>
        <p:spPr>
          <a:xfrm>
            <a:off x="457200" y="1371600"/>
            <a:ext cx="8229600" cy="4754563"/>
          </a:xfrm>
        </p:spPr>
        <p:txBody>
          <a:bodyPr>
            <a:noAutofit/>
          </a:bodyPr>
          <a:lstStyle/>
          <a:p>
            <a:r>
              <a:rPr lang="en-US" sz="2400" b="1" dirty="0" smtClean="0"/>
              <a:t>Depends on the clinical scenario</a:t>
            </a:r>
          </a:p>
          <a:p>
            <a:r>
              <a:rPr lang="en-US" sz="2400" dirty="0" smtClean="0"/>
              <a:t> </a:t>
            </a:r>
            <a:r>
              <a:rPr lang="en-US" sz="2400" b="1" dirty="0" smtClean="0">
                <a:solidFill>
                  <a:srgbClr val="FF0000"/>
                </a:solidFill>
              </a:rPr>
              <a:t>For major placenta </a:t>
            </a:r>
            <a:r>
              <a:rPr lang="en-US" sz="2400" b="1" dirty="0" err="1" smtClean="0">
                <a:solidFill>
                  <a:srgbClr val="FF0000"/>
                </a:solidFill>
              </a:rPr>
              <a:t>previa</a:t>
            </a:r>
            <a:r>
              <a:rPr lang="en-US" sz="2400" b="1" dirty="0" smtClean="0">
                <a:solidFill>
                  <a:srgbClr val="FF0000"/>
                </a:solidFill>
              </a:rPr>
              <a:t>…</a:t>
            </a:r>
          </a:p>
          <a:p>
            <a:r>
              <a:rPr lang="en-US" sz="2400" dirty="0" smtClean="0"/>
              <a:t>▪</a:t>
            </a:r>
            <a:r>
              <a:rPr lang="en-US" sz="2400" b="1" dirty="0" smtClean="0"/>
              <a:t>Risk of major </a:t>
            </a:r>
            <a:r>
              <a:rPr lang="en-US" sz="2400" b="1" dirty="0" err="1" smtClean="0"/>
              <a:t>haemorrhage</a:t>
            </a:r>
            <a:r>
              <a:rPr lang="en-US" sz="2400" b="1" dirty="0" smtClean="0"/>
              <a:t> 1:5</a:t>
            </a:r>
          </a:p>
          <a:p>
            <a:r>
              <a:rPr lang="en-US" sz="2400" dirty="0" smtClean="0"/>
              <a:t>▪</a:t>
            </a:r>
            <a:r>
              <a:rPr lang="en-US" sz="2400" b="1" dirty="0" smtClean="0"/>
              <a:t>Risk of hysterectomy 1:10</a:t>
            </a:r>
          </a:p>
          <a:p>
            <a:r>
              <a:rPr lang="en-US" sz="2400" dirty="0" smtClean="0"/>
              <a:t> </a:t>
            </a:r>
            <a:r>
              <a:rPr lang="en-US" sz="2400" b="1" dirty="0" smtClean="0"/>
              <a:t>Return to theatre rate 75:1000</a:t>
            </a:r>
          </a:p>
          <a:p>
            <a:r>
              <a:rPr lang="en-US" sz="2400" dirty="0" smtClean="0"/>
              <a:t> </a:t>
            </a:r>
            <a:r>
              <a:rPr lang="en-US" sz="2400" b="1" dirty="0" smtClean="0"/>
              <a:t>Bladder injury 23:1000</a:t>
            </a:r>
          </a:p>
          <a:p>
            <a:r>
              <a:rPr lang="en-US" sz="2400" dirty="0" smtClean="0">
                <a:solidFill>
                  <a:srgbClr val="FF0000"/>
                </a:solidFill>
              </a:rPr>
              <a:t> </a:t>
            </a:r>
            <a:r>
              <a:rPr lang="en-US" sz="2400" b="1" dirty="0" smtClean="0">
                <a:solidFill>
                  <a:srgbClr val="FF0000"/>
                </a:solidFill>
              </a:rPr>
              <a:t>For </a:t>
            </a:r>
            <a:r>
              <a:rPr lang="en-US" sz="2400" b="1" dirty="0" err="1" smtClean="0">
                <a:solidFill>
                  <a:srgbClr val="FF0000"/>
                </a:solidFill>
              </a:rPr>
              <a:t>previa</a:t>
            </a:r>
            <a:r>
              <a:rPr lang="en-US" sz="2400" b="1" dirty="0" smtClean="0">
                <a:solidFill>
                  <a:srgbClr val="FF0000"/>
                </a:solidFill>
              </a:rPr>
              <a:t> and previous CS…</a:t>
            </a:r>
          </a:p>
          <a:p>
            <a:r>
              <a:rPr lang="en-US" sz="2400" dirty="0" smtClean="0"/>
              <a:t> </a:t>
            </a:r>
            <a:r>
              <a:rPr lang="en-US" sz="2400" b="1" dirty="0" smtClean="0"/>
              <a:t>Risk of hysterectomy is 1:3</a:t>
            </a:r>
          </a:p>
          <a:p>
            <a:r>
              <a:rPr lang="en-US" sz="2400" dirty="0" smtClean="0"/>
              <a:t> </a:t>
            </a:r>
            <a:r>
              <a:rPr lang="en-US" sz="2400" b="1" dirty="0" smtClean="0">
                <a:solidFill>
                  <a:srgbClr val="FF0000"/>
                </a:solidFill>
              </a:rPr>
              <a:t>For placenta </a:t>
            </a:r>
            <a:r>
              <a:rPr lang="en-US" sz="2400" b="1" dirty="0" err="1" smtClean="0">
                <a:solidFill>
                  <a:srgbClr val="FF0000"/>
                </a:solidFill>
              </a:rPr>
              <a:t>previa</a:t>
            </a:r>
            <a:r>
              <a:rPr lang="en-US" sz="2400" b="1" dirty="0" smtClean="0">
                <a:solidFill>
                  <a:srgbClr val="FF0000"/>
                </a:solidFill>
              </a:rPr>
              <a:t> </a:t>
            </a:r>
            <a:r>
              <a:rPr lang="en-US" sz="2400" b="1" dirty="0" err="1" smtClean="0">
                <a:solidFill>
                  <a:srgbClr val="FF0000"/>
                </a:solidFill>
              </a:rPr>
              <a:t>accreta</a:t>
            </a:r>
            <a:r>
              <a:rPr lang="en-US" sz="2400" b="1" dirty="0" smtClean="0"/>
              <a:t>…</a:t>
            </a:r>
          </a:p>
          <a:p>
            <a:r>
              <a:rPr lang="en-US" sz="2400" dirty="0" smtClean="0"/>
              <a:t>▪ </a:t>
            </a:r>
            <a:r>
              <a:rPr lang="en-US" sz="2400" b="1" dirty="0" smtClean="0"/>
              <a:t>Hysterectomy “very likely”</a:t>
            </a:r>
            <a:endParaRPr lang="en-US" sz="2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t>Delivery planning</a:t>
            </a:r>
            <a:br>
              <a:rPr lang="en-US" b="1" dirty="0" smtClean="0"/>
            </a:br>
            <a:endParaRPr lang="en-US" dirty="0"/>
          </a:p>
        </p:txBody>
      </p:sp>
      <p:sp>
        <p:nvSpPr>
          <p:cNvPr id="3" name="Content Placeholder 2"/>
          <p:cNvSpPr>
            <a:spLocks noGrp="1"/>
          </p:cNvSpPr>
          <p:nvPr>
            <p:ph idx="1"/>
          </p:nvPr>
        </p:nvSpPr>
        <p:spPr>
          <a:xfrm>
            <a:off x="457200" y="1295400"/>
            <a:ext cx="8229600" cy="4830763"/>
          </a:xfrm>
        </p:spPr>
        <p:txBody>
          <a:bodyPr>
            <a:normAutofit/>
          </a:bodyPr>
          <a:lstStyle/>
          <a:p>
            <a:r>
              <a:rPr lang="en-US" dirty="0" smtClean="0"/>
              <a:t>The preferred strategy was delivery at 34 weeks without amniocentesis for placenta </a:t>
            </a:r>
            <a:r>
              <a:rPr lang="en-US" dirty="0" err="1" smtClean="0"/>
              <a:t>previa</a:t>
            </a:r>
            <a:r>
              <a:rPr lang="en-US" dirty="0" smtClean="0"/>
              <a:t> with suspected </a:t>
            </a:r>
            <a:r>
              <a:rPr lang="en-US" dirty="0" err="1" smtClean="0"/>
              <a:t>accreta</a:t>
            </a:r>
            <a:r>
              <a:rPr lang="en-US" dirty="0" smtClean="0"/>
              <a:t>,  and for cases with </a:t>
            </a:r>
            <a:r>
              <a:rPr lang="en-US" dirty="0" err="1" smtClean="0"/>
              <a:t>recurrant</a:t>
            </a:r>
            <a:r>
              <a:rPr lang="en-US" dirty="0" smtClean="0"/>
              <a:t> bleeding</a:t>
            </a:r>
          </a:p>
          <a:p>
            <a:r>
              <a:rPr lang="en-US" dirty="0" smtClean="0"/>
              <a:t>An expert opinion in 2010 recommended delivery for uncomplicated </a:t>
            </a:r>
            <a:r>
              <a:rPr lang="en-US" dirty="0" err="1" smtClean="0"/>
              <a:t>previa</a:t>
            </a:r>
            <a:r>
              <a:rPr lang="en-US" dirty="0" smtClean="0"/>
              <a:t> at 36 -37 weeks and 34 to 35 weeks for suspected placental invasion.</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First Described</a:t>
            </a:r>
            <a:endParaRPr lang="en-US" dirty="0"/>
          </a:p>
        </p:txBody>
      </p:sp>
      <p:sp>
        <p:nvSpPr>
          <p:cNvPr id="3" name="Content Placeholder 2"/>
          <p:cNvSpPr>
            <a:spLocks noGrp="1"/>
          </p:cNvSpPr>
          <p:nvPr>
            <p:ph idx="1"/>
          </p:nvPr>
        </p:nvSpPr>
        <p:spPr/>
        <p:txBody>
          <a:bodyPr/>
          <a:lstStyle/>
          <a:p>
            <a:r>
              <a:rPr lang="en-US" dirty="0" smtClean="0"/>
              <a:t>Placenta </a:t>
            </a:r>
            <a:r>
              <a:rPr lang="en-US" dirty="0" err="1" smtClean="0"/>
              <a:t>accreta</a:t>
            </a:r>
            <a:r>
              <a:rPr lang="en-US" dirty="0" smtClean="0"/>
              <a:t> is a </a:t>
            </a:r>
            <a:r>
              <a:rPr lang="en-US" dirty="0" err="1" smtClean="0"/>
              <a:t>histopathologic</a:t>
            </a:r>
            <a:r>
              <a:rPr lang="en-US" dirty="0" smtClean="0"/>
              <a:t> term for a condition  first described in 1937 </a:t>
            </a:r>
          </a:p>
          <a:p>
            <a:r>
              <a:rPr lang="en-US" dirty="0" smtClean="0"/>
              <a:t>By obstetrician Frederick C. Irving </a:t>
            </a:r>
          </a:p>
          <a:p>
            <a:pPr marL="0" indent="0">
              <a:buNone/>
            </a:pPr>
            <a:r>
              <a:rPr lang="en-US" dirty="0"/>
              <a:t> </a:t>
            </a:r>
            <a:r>
              <a:rPr lang="en-US" dirty="0" smtClean="0"/>
              <a:t>        and pathologist Arthur T. </a:t>
            </a:r>
            <a:r>
              <a:rPr lang="en-US" dirty="0" err="1" smtClean="0"/>
              <a:t>Hertig</a:t>
            </a:r>
            <a:r>
              <a:rPr lang="en-US" dirty="0" smtClean="0"/>
              <a:t> </a:t>
            </a:r>
          </a:p>
          <a:p>
            <a:r>
              <a:rPr lang="en-US" dirty="0" smtClean="0"/>
              <a:t>At the Boston Lying-In Hospital.</a:t>
            </a:r>
          </a:p>
          <a:p>
            <a:r>
              <a:rPr lang="en-US" dirty="0" smtClean="0"/>
              <a:t>Sometimes the placenta doesn’t get the signal to stop growing. It keeps spreading, down and out, through the lining of the uterus.</a:t>
            </a:r>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Suspected Placenta Praevia </a:t>
            </a:r>
            <a:r>
              <a:rPr lang="en-US" dirty="0" err="1" smtClean="0"/>
              <a:t>accreta</a:t>
            </a:r>
            <a:r>
              <a:rPr lang="en-US" dirty="0" smtClean="0"/>
              <a:t> </a:t>
            </a:r>
            <a:br>
              <a:rPr lang="en-US" dirty="0" smtClean="0"/>
            </a:br>
            <a:endParaRPr lang="en-US" dirty="0"/>
          </a:p>
        </p:txBody>
      </p:sp>
      <p:sp>
        <p:nvSpPr>
          <p:cNvPr id="3" name="Content Placeholder 2"/>
          <p:cNvSpPr>
            <a:spLocks noGrp="1"/>
          </p:cNvSpPr>
          <p:nvPr>
            <p:ph idx="1"/>
          </p:nvPr>
        </p:nvSpPr>
        <p:spPr>
          <a:xfrm>
            <a:off x="381000" y="1143000"/>
            <a:ext cx="8458200" cy="5334000"/>
          </a:xfrm>
        </p:spPr>
        <p:txBody>
          <a:bodyPr>
            <a:normAutofit/>
          </a:bodyPr>
          <a:lstStyle/>
          <a:p>
            <a:r>
              <a:rPr lang="en-US" dirty="0" smtClean="0"/>
              <a:t>Reviewed by a consultant obstetrician in the antenatal period. </a:t>
            </a:r>
          </a:p>
          <a:p>
            <a:r>
              <a:rPr lang="en-US" dirty="0" smtClean="0"/>
              <a:t>Risks and treatment options should have been discussed and a plan agreed, which should be reflected clearly in the consent form. </a:t>
            </a:r>
          </a:p>
          <a:p>
            <a:r>
              <a:rPr lang="en-US" dirty="0" smtClean="0"/>
              <a:t>Anticipated skin and uterine incisions  whether conservative management of the placenta or proceeding straight to hysterectomy is preferred in the situation where </a:t>
            </a:r>
            <a:r>
              <a:rPr lang="en-US" dirty="0" err="1" smtClean="0"/>
              <a:t>accreta</a:t>
            </a:r>
            <a:r>
              <a:rPr lang="en-US" dirty="0" smtClean="0"/>
              <a:t> is confirmed at surgery. </a:t>
            </a:r>
          </a:p>
          <a:p>
            <a:r>
              <a:rPr lang="en-US" dirty="0" smtClean="0"/>
              <a:t>Possible interventions in the case of massive bleeding including cell salvage and interventional radiology.</a:t>
            </a:r>
          </a:p>
          <a:p>
            <a:r>
              <a:rPr lang="en-US" dirty="0" smtClean="0"/>
              <a:t>A junior doctor should not be left unsupervised when caring for these women and a senior experienced obstetrician should be scrubbed in theatre. </a:t>
            </a:r>
          </a:p>
          <a:p>
            <a:pPr marL="0" indent="0">
              <a:buNone/>
            </a:pPr>
            <a:r>
              <a:rPr lang="en-US" dirty="0" smtClean="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pPr algn="ctr"/>
            <a:r>
              <a:rPr lang="en-US" b="1" dirty="0" smtClean="0"/>
              <a:t/>
            </a:r>
            <a:br>
              <a:rPr lang="en-US" b="1" dirty="0" smtClean="0"/>
            </a:br>
            <a:r>
              <a:rPr lang="en-US" b="1" dirty="0" smtClean="0"/>
              <a:t>Unexpected Placenta </a:t>
            </a:r>
            <a:r>
              <a:rPr lang="en-US" b="1" dirty="0" err="1" smtClean="0"/>
              <a:t>Accreta</a:t>
            </a:r>
            <a:r>
              <a:rPr lang="en-US" b="1" dirty="0" smtClean="0"/>
              <a:t/>
            </a:r>
            <a:br>
              <a:rPr lang="en-US" b="1" dirty="0" smtClean="0"/>
            </a:br>
            <a:endParaRPr lang="en-US" dirty="0"/>
          </a:p>
        </p:txBody>
      </p:sp>
      <p:sp>
        <p:nvSpPr>
          <p:cNvPr id="3" name="Content Placeholder 2"/>
          <p:cNvSpPr>
            <a:spLocks noGrp="1"/>
          </p:cNvSpPr>
          <p:nvPr>
            <p:ph idx="1"/>
          </p:nvPr>
        </p:nvSpPr>
        <p:spPr>
          <a:xfrm>
            <a:off x="152400" y="1066800"/>
            <a:ext cx="8915400" cy="5334000"/>
          </a:xfrm>
        </p:spPr>
        <p:txBody>
          <a:bodyPr>
            <a:normAutofit/>
          </a:bodyPr>
          <a:lstStyle/>
          <a:p>
            <a:r>
              <a:rPr lang="en-US" dirty="0" smtClean="0"/>
              <a:t>preoperative preparation and the availability of a multidisciplinary team are cornerstones of the successful management of the morbidly adherent placenta. </a:t>
            </a:r>
          </a:p>
          <a:p>
            <a:r>
              <a:rPr lang="en-US" dirty="0" smtClean="0"/>
              <a:t>By definition, when an unexpected placenta </a:t>
            </a:r>
            <a:r>
              <a:rPr lang="en-US" dirty="0" err="1" smtClean="0"/>
              <a:t>accreta</a:t>
            </a:r>
            <a:r>
              <a:rPr lang="en-US" dirty="0" smtClean="0"/>
              <a:t> is encountered, these resources are generally not immediately available.</a:t>
            </a:r>
          </a:p>
          <a:p>
            <a:r>
              <a:rPr lang="en-US" dirty="0" smtClean="0"/>
              <a:t>An unexpected placenta </a:t>
            </a:r>
            <a:r>
              <a:rPr lang="en-US" dirty="0" err="1" smtClean="0"/>
              <a:t>accreta</a:t>
            </a:r>
            <a:r>
              <a:rPr lang="en-US" dirty="0" smtClean="0"/>
              <a:t> is often grossly obvious at the time of </a:t>
            </a:r>
            <a:r>
              <a:rPr lang="en-US" dirty="0" err="1" smtClean="0"/>
              <a:t>laparotomy</a:t>
            </a:r>
            <a:r>
              <a:rPr lang="en-US" dirty="0" smtClean="0"/>
              <a:t>. Placental tissue normally </a:t>
            </a:r>
            <a:r>
              <a:rPr lang="en-US" dirty="0" smtClean="0">
                <a:solidFill>
                  <a:srgbClr val="FF0000"/>
                </a:solidFill>
              </a:rPr>
              <a:t>distorts</a:t>
            </a:r>
            <a:r>
              <a:rPr lang="en-US" dirty="0" smtClean="0"/>
              <a:t> the lower uterine segment and may protrude </a:t>
            </a:r>
            <a:r>
              <a:rPr lang="en-US" dirty="0" err="1" smtClean="0"/>
              <a:t>anteriorly</a:t>
            </a:r>
            <a:r>
              <a:rPr lang="en-US" dirty="0" smtClean="0"/>
              <a:t>, </a:t>
            </a:r>
            <a:r>
              <a:rPr lang="en-US" dirty="0" err="1" smtClean="0"/>
              <a:t>posteriorly</a:t>
            </a:r>
            <a:r>
              <a:rPr lang="en-US" dirty="0" smtClean="0"/>
              <a:t>, or laterally through the uterus. In contrast, occasionally </a:t>
            </a:r>
            <a:r>
              <a:rPr lang="en-US" dirty="0" smtClean="0">
                <a:solidFill>
                  <a:srgbClr val="FF0000"/>
                </a:solidFill>
              </a:rPr>
              <a:t>bleeding</a:t>
            </a:r>
            <a:r>
              <a:rPr lang="en-US" dirty="0" smtClean="0"/>
              <a:t> may be encountered after extraction of a placenta in which gross uterine invasion was not identified.</a:t>
            </a:r>
          </a:p>
          <a:p>
            <a:r>
              <a:rPr lang="en-US" dirty="0" smtClean="0"/>
              <a:t> Regardless, when a morbidly adherent placenta is suspected at the time of operation, the provider should perform a rapid assessment of the uterus, placenta, and surrounding pelvic structures.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382000" cy="762000"/>
          </a:xfrm>
        </p:spPr>
        <p:txBody>
          <a:bodyPr>
            <a:normAutofit fontScale="90000"/>
          </a:bodyPr>
          <a:lstStyle/>
          <a:p>
            <a:pPr algn="ctr"/>
            <a:r>
              <a:rPr lang="en-US" dirty="0" smtClean="0"/>
              <a:t/>
            </a:r>
            <a:br>
              <a:rPr lang="en-US" dirty="0" smtClean="0"/>
            </a:br>
            <a:r>
              <a:rPr lang="en-US" sz="3600" dirty="0" smtClean="0"/>
              <a:t>Management of unsuspected placenta </a:t>
            </a:r>
            <a:r>
              <a:rPr lang="en-US" sz="3600" dirty="0" err="1" smtClean="0"/>
              <a:t>percreta</a:t>
            </a:r>
            <a:r>
              <a:rPr lang="en-US" sz="3600" dirty="0" smtClean="0"/>
              <a:t> </a:t>
            </a:r>
            <a:r>
              <a:rPr lang="en-US" dirty="0" smtClean="0"/>
              <a:t/>
            </a:r>
            <a:br>
              <a:rPr lang="en-US" dirty="0" smtClean="0"/>
            </a:br>
            <a:endParaRPr lang="en-US" dirty="0"/>
          </a:p>
        </p:txBody>
      </p:sp>
      <p:sp>
        <p:nvSpPr>
          <p:cNvPr id="3" name="Content Placeholder 2"/>
          <p:cNvSpPr>
            <a:spLocks noGrp="1"/>
          </p:cNvSpPr>
          <p:nvPr>
            <p:ph idx="1"/>
          </p:nvPr>
        </p:nvSpPr>
        <p:spPr>
          <a:xfrm>
            <a:off x="228600" y="990600"/>
            <a:ext cx="8915400" cy="5867400"/>
          </a:xfrm>
        </p:spPr>
        <p:txBody>
          <a:bodyPr>
            <a:normAutofit fontScale="92500" lnSpcReduction="10000"/>
          </a:bodyPr>
          <a:lstStyle/>
          <a:p>
            <a:r>
              <a:rPr lang="en-US" dirty="0" smtClean="0"/>
              <a:t>Delay uterine incision if things appear abnormal:</a:t>
            </a:r>
          </a:p>
          <a:p>
            <a:r>
              <a:rPr lang="en-US" dirty="0" smtClean="0"/>
              <a:t> Distorted or ballooned lower segment</a:t>
            </a:r>
          </a:p>
          <a:p>
            <a:r>
              <a:rPr lang="en-US" dirty="0" smtClean="0"/>
              <a:t> Blood vessels on uterine </a:t>
            </a:r>
            <a:r>
              <a:rPr lang="en-US" dirty="0" err="1" smtClean="0"/>
              <a:t>serosa</a:t>
            </a:r>
            <a:endParaRPr lang="en-US" dirty="0" smtClean="0"/>
          </a:p>
          <a:p>
            <a:r>
              <a:rPr lang="en-US" dirty="0" smtClean="0"/>
              <a:t> Invasion into bladder or surrounding tissue</a:t>
            </a:r>
          </a:p>
          <a:p>
            <a:r>
              <a:rPr lang="en-US" dirty="0" smtClean="0"/>
              <a:t> Assess location and extent of placental invasion visually and by ultrasound</a:t>
            </a:r>
          </a:p>
          <a:p>
            <a:r>
              <a:rPr lang="en-US" dirty="0" smtClean="0"/>
              <a:t> Evaluate for presence of active bleeding</a:t>
            </a:r>
          </a:p>
          <a:p>
            <a:r>
              <a:rPr lang="en-US" dirty="0" smtClean="0"/>
              <a:t> Inquire about availability of resources:</a:t>
            </a:r>
          </a:p>
          <a:p>
            <a:r>
              <a:rPr lang="en-US" dirty="0" smtClean="0"/>
              <a:t>blood/blood products, surgical assistance, and equipment</a:t>
            </a:r>
          </a:p>
          <a:p>
            <a:r>
              <a:rPr lang="en-US" dirty="0" smtClean="0"/>
              <a:t> </a:t>
            </a:r>
            <a:r>
              <a:rPr lang="en-US" dirty="0" smtClean="0">
                <a:solidFill>
                  <a:srgbClr val="00B050"/>
                </a:solidFill>
              </a:rPr>
              <a:t>If patient is stable </a:t>
            </a:r>
            <a:r>
              <a:rPr lang="en-US" dirty="0" smtClean="0"/>
              <a:t>and facility is not currently prepared:</a:t>
            </a:r>
          </a:p>
          <a:p>
            <a:r>
              <a:rPr lang="en-US" dirty="0" smtClean="0"/>
              <a:t> </a:t>
            </a:r>
            <a:r>
              <a:rPr lang="en-US" dirty="0" smtClean="0">
                <a:solidFill>
                  <a:srgbClr val="FF0000"/>
                </a:solidFill>
              </a:rPr>
              <a:t>Cover</a:t>
            </a:r>
            <a:r>
              <a:rPr lang="en-US" dirty="0" smtClean="0"/>
              <a:t> uterus with warm </a:t>
            </a:r>
            <a:r>
              <a:rPr lang="en-US" dirty="0" err="1" smtClean="0"/>
              <a:t>laparotomy</a:t>
            </a:r>
            <a:r>
              <a:rPr lang="en-US" dirty="0" smtClean="0"/>
              <a:t> packs and </a:t>
            </a:r>
            <a:r>
              <a:rPr lang="en-US" dirty="0" smtClean="0">
                <a:solidFill>
                  <a:srgbClr val="FF0000"/>
                </a:solidFill>
              </a:rPr>
              <a:t>await </a:t>
            </a:r>
            <a:r>
              <a:rPr lang="en-US" dirty="0" smtClean="0"/>
              <a:t>assistance and supplies before</a:t>
            </a:r>
          </a:p>
          <a:p>
            <a:pPr marL="0" indent="0">
              <a:buNone/>
            </a:pPr>
            <a:r>
              <a:rPr lang="en-US" dirty="0" smtClean="0"/>
              <a:t>   proceeding with operative intervention</a:t>
            </a:r>
          </a:p>
          <a:p>
            <a:r>
              <a:rPr lang="en-US" dirty="0" smtClean="0"/>
              <a:t>or</a:t>
            </a:r>
          </a:p>
          <a:p>
            <a:r>
              <a:rPr lang="en-US" dirty="0" smtClean="0"/>
              <a:t> </a:t>
            </a:r>
            <a:r>
              <a:rPr lang="en-US" dirty="0" smtClean="0">
                <a:solidFill>
                  <a:srgbClr val="FF0000"/>
                </a:solidFill>
              </a:rPr>
              <a:t>Close </a:t>
            </a:r>
            <a:r>
              <a:rPr lang="en-US" dirty="0" err="1" smtClean="0"/>
              <a:t>fascial</a:t>
            </a:r>
            <a:r>
              <a:rPr lang="en-US" dirty="0" smtClean="0"/>
              <a:t> incision, place staples in skin, and consider </a:t>
            </a:r>
            <a:r>
              <a:rPr lang="en-US" dirty="0" smtClean="0">
                <a:solidFill>
                  <a:srgbClr val="FF0000"/>
                </a:solidFill>
              </a:rPr>
              <a:t>transfer</a:t>
            </a:r>
            <a:r>
              <a:rPr lang="en-US" dirty="0" smtClean="0"/>
              <a:t> to tertiary facility with</a:t>
            </a:r>
          </a:p>
          <a:p>
            <a:pPr marL="0" indent="0">
              <a:buNone/>
            </a:pPr>
            <a:r>
              <a:rPr lang="en-US" dirty="0" smtClean="0"/>
              <a:t>    experience in management of </a:t>
            </a:r>
            <a:r>
              <a:rPr lang="en-US" dirty="0" err="1" smtClean="0"/>
              <a:t>percreta</a:t>
            </a:r>
            <a:endParaRPr lang="en-US" dirty="0" smtClean="0"/>
          </a:p>
          <a:p>
            <a:r>
              <a:rPr lang="en-US" dirty="0" smtClean="0"/>
              <a:t> </a:t>
            </a:r>
            <a:r>
              <a:rPr lang="en-US" dirty="0" smtClean="0">
                <a:solidFill>
                  <a:srgbClr val="00B050"/>
                </a:solidFill>
              </a:rPr>
              <a:t>If patient is actively bleeding, </a:t>
            </a:r>
            <a:r>
              <a:rPr lang="en-US" dirty="0" smtClean="0"/>
              <a:t>apply local pressure to bleeding areas (other than areas</a:t>
            </a:r>
          </a:p>
          <a:p>
            <a:pPr marL="0" indent="0">
              <a:buNone/>
            </a:pPr>
            <a:r>
              <a:rPr lang="en-US" dirty="0" smtClean="0"/>
              <a:t> where placental tissue is at risk), then prepare for </a:t>
            </a:r>
            <a:r>
              <a:rPr lang="en-US" dirty="0" err="1" smtClean="0"/>
              <a:t>hysterotomy</a:t>
            </a:r>
            <a:r>
              <a:rPr lang="en-US" dirty="0" smtClean="0"/>
              <a:t> for delivery followed by</a:t>
            </a:r>
          </a:p>
          <a:p>
            <a:pPr marL="0" indent="0">
              <a:buNone/>
            </a:pPr>
            <a:r>
              <a:rPr lang="en-US" dirty="0" smtClean="0"/>
              <a:t> surgical or conservative management of placenta </a:t>
            </a:r>
            <a:r>
              <a:rPr lang="en-US" dirty="0" err="1" smtClean="0"/>
              <a:t>percreta</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99352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438400"/>
            <a:ext cx="8229600" cy="1143000"/>
          </a:xfrm>
        </p:spPr>
        <p:txBody>
          <a:bodyPr/>
          <a:lstStyle/>
          <a:p>
            <a:pPr algn="ctr"/>
            <a:r>
              <a:rPr lang="en-US" dirty="0"/>
              <a:t>Preoperative preparations</a:t>
            </a:r>
          </a:p>
        </p:txBody>
      </p:sp>
    </p:spTree>
    <p:extLst>
      <p:ext uri="{BB962C8B-B14F-4D97-AF65-F5344CB8AC3E}">
        <p14:creationId xmlns:p14="http://schemas.microsoft.com/office/powerpoint/2010/main" val="9356977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324600" cy="1143000"/>
          </a:xfrm>
        </p:spPr>
        <p:txBody>
          <a:bodyPr>
            <a:normAutofit/>
          </a:bodyPr>
          <a:lstStyle/>
          <a:p>
            <a:pPr algn="ctr"/>
            <a:r>
              <a:rPr lang="en-US" dirty="0" smtClean="0"/>
              <a:t>Multidisciplinary approach</a:t>
            </a:r>
            <a:br>
              <a:rPr lang="en-US" dirty="0" smtClean="0"/>
            </a:br>
            <a:endParaRPr lang="en-US" dirty="0"/>
          </a:p>
        </p:txBody>
      </p:sp>
      <p:sp>
        <p:nvSpPr>
          <p:cNvPr id="3" name="Content Placeholder 2"/>
          <p:cNvSpPr>
            <a:spLocks noGrp="1"/>
          </p:cNvSpPr>
          <p:nvPr>
            <p:ph idx="1"/>
          </p:nvPr>
        </p:nvSpPr>
        <p:spPr>
          <a:xfrm>
            <a:off x="0" y="1066800"/>
            <a:ext cx="7010400" cy="5791200"/>
          </a:xfrm>
        </p:spPr>
        <p:txBody>
          <a:bodyPr>
            <a:normAutofit lnSpcReduction="10000"/>
          </a:bodyPr>
          <a:lstStyle/>
          <a:p>
            <a:r>
              <a:rPr lang="en-US" dirty="0" smtClean="0"/>
              <a:t>Preoperative </a:t>
            </a:r>
            <a:r>
              <a:rPr lang="en-US" dirty="0"/>
              <a:t>planning is crucial to obtain an optimal outcome in the management of a patient with suspected placenta </a:t>
            </a:r>
            <a:endParaRPr lang="en-US" dirty="0" smtClean="0"/>
          </a:p>
          <a:p>
            <a:r>
              <a:rPr lang="en-US" dirty="0" smtClean="0"/>
              <a:t> </a:t>
            </a:r>
            <a:r>
              <a:rPr lang="en-US" dirty="0"/>
              <a:t>The delivery should be performed at a tertiary center, and the management necessitates a multidisciplinary team, which may comprise </a:t>
            </a:r>
            <a:endParaRPr lang="en-US" dirty="0" smtClean="0"/>
          </a:p>
          <a:p>
            <a:r>
              <a:rPr lang="en-US" dirty="0" smtClean="0"/>
              <a:t>experienced </a:t>
            </a:r>
            <a:r>
              <a:rPr lang="en-US" dirty="0"/>
              <a:t>obstetricians</a:t>
            </a:r>
            <a:r>
              <a:rPr lang="en-US" dirty="0" smtClean="0"/>
              <a:t>,</a:t>
            </a:r>
          </a:p>
          <a:p>
            <a:r>
              <a:rPr lang="en-US" dirty="0" smtClean="0"/>
              <a:t> </a:t>
            </a:r>
            <a:r>
              <a:rPr lang="en-US" dirty="0"/>
              <a:t>gynecologic oncologists, </a:t>
            </a:r>
            <a:endParaRPr lang="en-US" dirty="0" smtClean="0"/>
          </a:p>
          <a:p>
            <a:r>
              <a:rPr lang="en-US" dirty="0" smtClean="0"/>
              <a:t>anesthetists,</a:t>
            </a:r>
          </a:p>
          <a:p>
            <a:r>
              <a:rPr lang="en-US" dirty="0" smtClean="0"/>
              <a:t> </a:t>
            </a:r>
            <a:r>
              <a:rPr lang="en-US" dirty="0"/>
              <a:t>urologists, </a:t>
            </a:r>
            <a:endParaRPr lang="en-US" dirty="0" smtClean="0"/>
          </a:p>
          <a:p>
            <a:r>
              <a:rPr lang="en-US" dirty="0" smtClean="0"/>
              <a:t>general </a:t>
            </a:r>
            <a:r>
              <a:rPr lang="en-US" dirty="0"/>
              <a:t>surgeons, </a:t>
            </a:r>
            <a:endParaRPr lang="en-US" dirty="0" smtClean="0"/>
          </a:p>
          <a:p>
            <a:r>
              <a:rPr lang="en-US" dirty="0" smtClean="0"/>
              <a:t>interventional </a:t>
            </a:r>
            <a:r>
              <a:rPr lang="en-US" dirty="0"/>
              <a:t>radiologists, </a:t>
            </a:r>
            <a:r>
              <a:rPr lang="en-US" dirty="0" smtClean="0"/>
              <a:t>and</a:t>
            </a:r>
          </a:p>
          <a:p>
            <a:r>
              <a:rPr lang="en-US" dirty="0" smtClean="0"/>
              <a:t> </a:t>
            </a:r>
            <a:r>
              <a:rPr lang="en-US" dirty="0"/>
              <a:t>neonatologists</a:t>
            </a:r>
            <a:r>
              <a:rPr lang="en-US" dirty="0" smtClean="0"/>
              <a:t>.</a:t>
            </a:r>
          </a:p>
          <a:p>
            <a:r>
              <a:rPr lang="en-US" dirty="0" smtClean="0"/>
              <a:t> </a:t>
            </a:r>
            <a:r>
              <a:rPr lang="en-US" dirty="0"/>
              <a:t>Eller et al. reported that delivery at a tertiary center with a multidisciplinary care team decreases the risk of maternal morbidity by more than 50% among all cases of placenta </a:t>
            </a:r>
            <a:r>
              <a:rPr lang="en-US" dirty="0" err="1"/>
              <a:t>accreta</a:t>
            </a:r>
            <a:r>
              <a:rPr lang="en-US" dirty="0"/>
              <a:t>, and by nearly 80% risk among those with prenatally suspected placenta </a:t>
            </a:r>
            <a:r>
              <a:rPr lang="en-US" dirty="0" err="1"/>
              <a:t>accreta</a:t>
            </a:r>
            <a:r>
              <a:rPr lang="en-US" dirty="0"/>
              <a:t>.</a:t>
            </a:r>
          </a:p>
          <a:p>
            <a:endParaRPr lang="en-US" dirty="0"/>
          </a:p>
        </p:txBody>
      </p:sp>
      <p:pic>
        <p:nvPicPr>
          <p:cNvPr id="109569" name="Picture 1"/>
          <p:cNvPicPr>
            <a:picLocks noChangeAspect="1" noChangeArrowheads="1"/>
          </p:cNvPicPr>
          <p:nvPr/>
        </p:nvPicPr>
        <p:blipFill>
          <a:blip r:embed="rId2"/>
          <a:srcRect/>
          <a:stretch>
            <a:fillRect/>
          </a:stretch>
        </p:blipFill>
        <p:spPr bwMode="auto">
          <a:xfrm>
            <a:off x="6871547" y="0"/>
            <a:ext cx="2272453" cy="1676400"/>
          </a:xfrm>
          <a:prstGeom prst="rect">
            <a:avLst/>
          </a:prstGeom>
          <a:noFill/>
          <a:ln w="9525">
            <a:noFill/>
            <a:miter lim="800000"/>
            <a:headEnd/>
            <a:tailEnd/>
          </a:ln>
          <a:effectLst/>
        </p:spPr>
      </p:pic>
    </p:spTree>
    <p:extLst>
      <p:ext uri="{BB962C8B-B14F-4D97-AF65-F5344CB8AC3E}">
        <p14:creationId xmlns:p14="http://schemas.microsoft.com/office/powerpoint/2010/main" val="2696535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Prophylactic</a:t>
            </a:r>
            <a:r>
              <a:rPr lang="en-US" dirty="0" smtClean="0"/>
              <a:t> </a:t>
            </a:r>
            <a:r>
              <a:rPr lang="en-US" b="1" dirty="0" err="1" smtClean="0"/>
              <a:t>Embolization</a:t>
            </a:r>
            <a:r>
              <a:rPr lang="en-US" b="1" dirty="0" smtClean="0"/>
              <a:t> Or Balloon Occlusion</a:t>
            </a:r>
            <a:br>
              <a:rPr lang="en-US" b="1" dirty="0" smtClean="0"/>
            </a:br>
            <a:endParaRPr lang="en-US" b="1" dirty="0"/>
          </a:p>
        </p:txBody>
      </p:sp>
      <p:sp>
        <p:nvSpPr>
          <p:cNvPr id="3" name="Content Placeholder 2"/>
          <p:cNvSpPr>
            <a:spLocks noGrp="1"/>
          </p:cNvSpPr>
          <p:nvPr>
            <p:ph idx="1"/>
          </p:nvPr>
        </p:nvSpPr>
        <p:spPr/>
        <p:txBody>
          <a:bodyPr>
            <a:normAutofit/>
          </a:bodyPr>
          <a:lstStyle/>
          <a:p>
            <a:pPr marL="0" indent="0">
              <a:buNone/>
            </a:pPr>
            <a:r>
              <a:rPr lang="en-US" dirty="0" smtClean="0"/>
              <a:t>Iliac </a:t>
            </a:r>
            <a:r>
              <a:rPr lang="en-US" dirty="0"/>
              <a:t>artery embolization, or balloon occlusion</a:t>
            </a:r>
            <a:r>
              <a:rPr lang="en-US" dirty="0" smtClean="0"/>
              <a:t>.</a:t>
            </a:r>
          </a:p>
          <a:p>
            <a:pPr marL="0" indent="0">
              <a:buNone/>
            </a:pPr>
            <a:r>
              <a:rPr lang="en-US" dirty="0" smtClean="0"/>
              <a:t> </a:t>
            </a:r>
            <a:r>
              <a:rPr lang="en-US" dirty="0" err="1" smtClean="0"/>
              <a:t>Embolization</a:t>
            </a:r>
            <a:r>
              <a:rPr lang="en-US" dirty="0" smtClean="0"/>
              <a:t> before </a:t>
            </a:r>
            <a:r>
              <a:rPr lang="en-US" dirty="0"/>
              <a:t>performing hysterectomy may reduce the risk of </a:t>
            </a:r>
            <a:r>
              <a:rPr lang="en-US" dirty="0" err="1" smtClean="0"/>
              <a:t>intraoperative</a:t>
            </a:r>
            <a:r>
              <a:rPr lang="en-US" dirty="0" smtClean="0"/>
              <a:t> blood loss</a:t>
            </a:r>
          </a:p>
          <a:p>
            <a:pPr marL="0" indent="0">
              <a:buNone/>
            </a:pPr>
            <a:r>
              <a:rPr lang="en-US" dirty="0" smtClean="0"/>
              <a:t> </a:t>
            </a:r>
            <a:r>
              <a:rPr lang="en-US" dirty="0"/>
              <a:t>and prophylactic </a:t>
            </a:r>
            <a:r>
              <a:rPr lang="en-US" dirty="0" err="1"/>
              <a:t>devascularization</a:t>
            </a:r>
            <a:r>
              <a:rPr lang="en-US" dirty="0"/>
              <a:t> may prevent the</a:t>
            </a:r>
          </a:p>
          <a:p>
            <a:pPr marL="0" indent="0">
              <a:buNone/>
            </a:pPr>
            <a:r>
              <a:rPr lang="en-US" dirty="0"/>
              <a:t>occurrence of secondary </a:t>
            </a:r>
            <a:r>
              <a:rPr lang="en-US" dirty="0" smtClean="0"/>
              <a:t>hemorrhage</a:t>
            </a:r>
          </a:p>
          <a:p>
            <a:pPr marL="0" indent="0">
              <a:buNone/>
            </a:pPr>
            <a:r>
              <a:rPr lang="en-US" dirty="0" smtClean="0"/>
              <a:t> </a:t>
            </a:r>
            <a:r>
              <a:rPr lang="en-US" dirty="0"/>
              <a:t>and could also accelerate </a:t>
            </a:r>
            <a:r>
              <a:rPr lang="en-US" dirty="0" smtClean="0"/>
              <a:t>placental </a:t>
            </a:r>
            <a:r>
              <a:rPr lang="en-US" dirty="0" err="1" smtClean="0"/>
              <a:t>resorption</a:t>
            </a:r>
            <a:r>
              <a:rPr lang="en-US" dirty="0" smtClean="0"/>
              <a:t>.</a:t>
            </a:r>
          </a:p>
          <a:p>
            <a:pPr marL="0" indent="0">
              <a:buNone/>
            </a:pPr>
            <a:r>
              <a:rPr lang="en-US" dirty="0" smtClean="0"/>
              <a:t> </a:t>
            </a:r>
            <a:r>
              <a:rPr lang="en-US" dirty="0">
                <a:solidFill>
                  <a:srgbClr val="FF0000"/>
                </a:solidFill>
              </a:rPr>
              <a:t>Overall, these </a:t>
            </a:r>
            <a:r>
              <a:rPr lang="en-US" dirty="0" smtClean="0">
                <a:solidFill>
                  <a:srgbClr val="FF0000"/>
                </a:solidFill>
              </a:rPr>
              <a:t>uterine-sparing procedures </a:t>
            </a:r>
            <a:r>
              <a:rPr lang="en-US" dirty="0">
                <a:solidFill>
                  <a:srgbClr val="FF0000"/>
                </a:solidFill>
              </a:rPr>
              <a:t>seem to</a:t>
            </a:r>
          </a:p>
          <a:p>
            <a:pPr marL="0" indent="0">
              <a:buNone/>
            </a:pPr>
            <a:r>
              <a:rPr lang="en-US" dirty="0">
                <a:solidFill>
                  <a:srgbClr val="FF0000"/>
                </a:solidFill>
              </a:rPr>
              <a:t>be less effective in cases of PAS disorders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5261775"/>
            <a:ext cx="1676400" cy="1596225"/>
          </a:xfrm>
          <a:prstGeom prst="rect">
            <a:avLst/>
          </a:prstGeom>
        </p:spPr>
      </p:pic>
    </p:spTree>
    <p:extLst>
      <p:ext uri="{BB962C8B-B14F-4D97-AF65-F5344CB8AC3E}">
        <p14:creationId xmlns:p14="http://schemas.microsoft.com/office/powerpoint/2010/main" val="4113782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Ureteric</a:t>
            </a:r>
            <a:r>
              <a:rPr lang="en-US" dirty="0" smtClean="0"/>
              <a:t> </a:t>
            </a:r>
            <a:r>
              <a:rPr lang="en-US" dirty="0" err="1" smtClean="0"/>
              <a:t>Stenting</a:t>
            </a:r>
            <a:endParaRPr lang="en-US" dirty="0"/>
          </a:p>
        </p:txBody>
      </p:sp>
      <p:sp>
        <p:nvSpPr>
          <p:cNvPr id="3" name="Content Placeholder 2"/>
          <p:cNvSpPr>
            <a:spLocks noGrp="1"/>
          </p:cNvSpPr>
          <p:nvPr>
            <p:ph idx="1"/>
          </p:nvPr>
        </p:nvSpPr>
        <p:spPr/>
        <p:txBody>
          <a:bodyPr>
            <a:normAutofit/>
          </a:bodyPr>
          <a:lstStyle/>
          <a:p>
            <a:r>
              <a:rPr lang="en-US" dirty="0" smtClean="0"/>
              <a:t>• </a:t>
            </a:r>
            <a:r>
              <a:rPr lang="en-US" b="1" dirty="0" smtClean="0"/>
              <a:t>Controversial</a:t>
            </a:r>
          </a:p>
          <a:p>
            <a:r>
              <a:rPr lang="en-US" dirty="0" smtClean="0"/>
              <a:t>• </a:t>
            </a:r>
            <a:r>
              <a:rPr lang="en-US" b="1" dirty="0" smtClean="0"/>
              <a:t>Minimal morbidity in experienced hands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20762"/>
          </a:xfrm>
        </p:spPr>
        <p:txBody>
          <a:bodyPr>
            <a:normAutofit fontScale="90000"/>
          </a:bodyPr>
          <a:lstStyle/>
          <a:p>
            <a:pPr algn="ctr"/>
            <a:r>
              <a:rPr lang="en-US" dirty="0" smtClean="0"/>
              <a:t/>
            </a:r>
            <a:br>
              <a:rPr lang="en-US" dirty="0" smtClean="0"/>
            </a:br>
            <a:r>
              <a:rPr lang="en-US" sz="4000" dirty="0" smtClean="0"/>
              <a:t>the optimal anesthetic technique</a:t>
            </a:r>
            <a:br>
              <a:rPr lang="en-US" sz="4000" dirty="0" smtClean="0"/>
            </a:br>
            <a:r>
              <a:rPr lang="en-US" sz="4000" dirty="0" smtClean="0"/>
              <a:t>for placental </a:t>
            </a:r>
            <a:r>
              <a:rPr lang="en-US" sz="4000" dirty="0" err="1" smtClean="0"/>
              <a:t>accreta</a:t>
            </a:r>
            <a:r>
              <a:rPr lang="en-US" sz="4000" dirty="0" smtClean="0"/>
              <a:t>?</a:t>
            </a:r>
            <a:br>
              <a:rPr lang="en-US" sz="4000" dirty="0" smtClean="0"/>
            </a:br>
            <a:endParaRPr lang="en-US" dirty="0"/>
          </a:p>
        </p:txBody>
      </p:sp>
      <p:sp>
        <p:nvSpPr>
          <p:cNvPr id="3" name="Content Placeholder 2"/>
          <p:cNvSpPr>
            <a:spLocks noGrp="1"/>
          </p:cNvSpPr>
          <p:nvPr>
            <p:ph idx="1"/>
          </p:nvPr>
        </p:nvSpPr>
        <p:spPr>
          <a:xfrm>
            <a:off x="381000" y="1447800"/>
            <a:ext cx="8458200" cy="5029200"/>
          </a:xfrm>
        </p:spPr>
        <p:txBody>
          <a:bodyPr>
            <a:normAutofit/>
          </a:bodyPr>
          <a:lstStyle/>
          <a:p>
            <a:r>
              <a:rPr lang="en-US" dirty="0" smtClean="0"/>
              <a:t>When massive blood loss is expected, a complete </a:t>
            </a:r>
            <a:r>
              <a:rPr lang="en-US" dirty="0" err="1" smtClean="0"/>
              <a:t>sympathectomy</a:t>
            </a:r>
            <a:r>
              <a:rPr lang="en-US" dirty="0" smtClean="0"/>
              <a:t> (</a:t>
            </a:r>
            <a:r>
              <a:rPr lang="en-US" dirty="0" err="1" smtClean="0"/>
              <a:t>eg</a:t>
            </a:r>
            <a:r>
              <a:rPr lang="en-US" dirty="0" smtClean="0"/>
              <a:t>, </a:t>
            </a:r>
            <a:r>
              <a:rPr lang="en-US" dirty="0" smtClean="0">
                <a:solidFill>
                  <a:srgbClr val="FF0000"/>
                </a:solidFill>
              </a:rPr>
              <a:t>spinal anesthesia</a:t>
            </a:r>
            <a:r>
              <a:rPr lang="en-US" dirty="0" smtClean="0"/>
              <a:t>) could impair the patient’s ability to cope with sudden </a:t>
            </a:r>
            <a:r>
              <a:rPr lang="en-US" dirty="0" err="1" smtClean="0"/>
              <a:t>hypovolemia</a:t>
            </a:r>
            <a:r>
              <a:rPr lang="en-US" dirty="0" smtClean="0"/>
              <a:t>, as the capacity to </a:t>
            </a:r>
            <a:r>
              <a:rPr lang="en-US" dirty="0" err="1" smtClean="0"/>
              <a:t>vasoconstrict</a:t>
            </a:r>
            <a:r>
              <a:rPr lang="en-US" dirty="0" smtClean="0"/>
              <a:t> and increase systemic vascular resistances will be limited.</a:t>
            </a:r>
          </a:p>
          <a:p>
            <a:r>
              <a:rPr lang="en-US" dirty="0" smtClean="0"/>
              <a:t>Regional anesthesia with </a:t>
            </a:r>
            <a:r>
              <a:rPr lang="en-US" dirty="0" smtClean="0">
                <a:solidFill>
                  <a:srgbClr val="FF0000"/>
                </a:solidFill>
              </a:rPr>
              <a:t>a continuous epidural technique </a:t>
            </a:r>
            <a:r>
              <a:rPr lang="en-US" dirty="0" smtClean="0"/>
              <a:t>is safe and may be appropriate for patients with placental </a:t>
            </a:r>
            <a:r>
              <a:rPr lang="en-US" dirty="0" err="1" smtClean="0"/>
              <a:t>accreta</a:t>
            </a:r>
            <a:endParaRPr lang="en-US" dirty="0" smtClean="0"/>
          </a:p>
          <a:p>
            <a:r>
              <a:rPr lang="en-US" dirty="0" smtClean="0"/>
              <a:t>If extensive dissection, prolonged operating time, and massive hemorrhage are anticipated, </a:t>
            </a:r>
            <a:r>
              <a:rPr lang="en-US" dirty="0" smtClean="0">
                <a:solidFill>
                  <a:srgbClr val="FF0000"/>
                </a:solidFill>
              </a:rPr>
              <a:t>general anesthesia </a:t>
            </a:r>
            <a:r>
              <a:rPr lang="en-US" dirty="0" smtClean="0"/>
              <a:t>is commonly recommended. </a:t>
            </a:r>
          </a:p>
          <a:p>
            <a:r>
              <a:rPr lang="en-US" dirty="0" smtClean="0"/>
              <a:t>When regional anesthesia was first used a reported rate of </a:t>
            </a:r>
            <a:r>
              <a:rPr lang="en-US" dirty="0" smtClean="0">
                <a:solidFill>
                  <a:srgbClr val="FF0000"/>
                </a:solidFill>
              </a:rPr>
              <a:t>conversion to general </a:t>
            </a:r>
            <a:r>
              <a:rPr lang="en-US" dirty="0" smtClean="0"/>
              <a:t>anesthesia of about 28% to 30%</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52400"/>
            <a:ext cx="7886700" cy="701674"/>
          </a:xfrm>
        </p:spPr>
        <p:txBody>
          <a:bodyPr>
            <a:normAutofit fontScale="90000"/>
          </a:bodyPr>
          <a:lstStyle/>
          <a:p>
            <a:pPr algn="ctr"/>
            <a:r>
              <a:rPr lang="en-US" dirty="0" smtClean="0"/>
              <a:t/>
            </a:r>
            <a:br>
              <a:rPr lang="en-US" dirty="0" smtClean="0"/>
            </a:br>
            <a:r>
              <a:rPr lang="en-US" smtClean="0"/>
              <a:t>Blood Transfusion </a:t>
            </a:r>
            <a:r>
              <a:rPr lang="en-US" dirty="0" smtClean="0"/>
              <a:t/>
            </a:r>
            <a:br>
              <a:rPr lang="en-US" dirty="0" smtClean="0"/>
            </a:br>
            <a:endParaRPr lang="en-US" dirty="0"/>
          </a:p>
        </p:txBody>
      </p:sp>
      <p:sp>
        <p:nvSpPr>
          <p:cNvPr id="3" name="Content Placeholder 2"/>
          <p:cNvSpPr>
            <a:spLocks noGrp="1"/>
          </p:cNvSpPr>
          <p:nvPr>
            <p:ph idx="1"/>
          </p:nvPr>
        </p:nvSpPr>
        <p:spPr>
          <a:xfrm>
            <a:off x="152400" y="1295400"/>
            <a:ext cx="8534400" cy="5410200"/>
          </a:xfrm>
        </p:spPr>
        <p:txBody>
          <a:bodyPr>
            <a:normAutofit/>
          </a:bodyPr>
          <a:lstStyle/>
          <a:p>
            <a:r>
              <a:rPr lang="en-US" dirty="0" smtClean="0"/>
              <a:t>The </a:t>
            </a:r>
            <a:r>
              <a:rPr lang="en-US" dirty="0"/>
              <a:t>average blood loss at delivery is 3,000 </a:t>
            </a:r>
            <a:r>
              <a:rPr lang="en-US" dirty="0" smtClean="0"/>
              <a:t>ml</a:t>
            </a:r>
          </a:p>
          <a:p>
            <a:r>
              <a:rPr lang="en-US" dirty="0" smtClean="0"/>
              <a:t>blood </a:t>
            </a:r>
            <a:r>
              <a:rPr lang="en-US" dirty="0"/>
              <a:t>transfusion was necessary in 90% of patients with placenta </a:t>
            </a:r>
            <a:r>
              <a:rPr lang="en-US" dirty="0" err="1"/>
              <a:t>accreta</a:t>
            </a:r>
            <a:r>
              <a:rPr lang="en-US" dirty="0"/>
              <a:t>, and </a:t>
            </a:r>
            <a:endParaRPr lang="en-US" dirty="0" smtClean="0"/>
          </a:p>
          <a:p>
            <a:r>
              <a:rPr lang="en-US" dirty="0" smtClean="0"/>
              <a:t>40</a:t>
            </a:r>
            <a:r>
              <a:rPr lang="en-US" dirty="0"/>
              <a:t>% of them required more than 10 units of packed red blood cells</a:t>
            </a:r>
            <a:r>
              <a:rPr lang="en-US" dirty="0" smtClean="0"/>
              <a:t>.</a:t>
            </a:r>
            <a:endParaRPr lang="en-US" baseline="30000" dirty="0" smtClean="0"/>
          </a:p>
          <a:p>
            <a:r>
              <a:rPr lang="en-US" dirty="0" smtClean="0"/>
              <a:t>Because </a:t>
            </a:r>
            <a:r>
              <a:rPr lang="en-US" dirty="0"/>
              <a:t>of a potential risk of massive hemorrhage, adequate blood products should be available and the use of cell salvage considered where available</a:t>
            </a:r>
            <a:r>
              <a:rPr lang="en-US" dirty="0" smtClean="0"/>
              <a:t>.</a:t>
            </a:r>
          </a:p>
          <a:p>
            <a:r>
              <a:rPr lang="en-US" dirty="0" smtClean="0"/>
              <a:t> </a:t>
            </a:r>
            <a:r>
              <a:rPr lang="en-US" dirty="0"/>
              <a:t>Transfusion of packed red blood cells and fresh frozen plasma in a 1:1 ratio is currently recommended to control massive hemorrhage</a:t>
            </a:r>
            <a:r>
              <a:rPr lang="en-US" dirty="0" smtClean="0"/>
              <a:t>.</a:t>
            </a:r>
            <a:endParaRPr lang="en-US" baseline="30000" dirty="0" smtClean="0"/>
          </a:p>
          <a:p>
            <a:r>
              <a:rPr lang="en-US" dirty="0" smtClean="0"/>
              <a:t>Moreover</a:t>
            </a:r>
            <a:r>
              <a:rPr lang="en-US" dirty="0"/>
              <a:t>, a 1:1:1 ratio of packed red blood cells, fresh frozen plasma, and platelets may be considered based on the current available evidence in trauma resuscitation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0" y="5145206"/>
            <a:ext cx="1371600" cy="17127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0400" y="34120"/>
            <a:ext cx="1981200" cy="1512316"/>
          </a:xfrm>
          <a:prstGeom prst="rect">
            <a:avLst/>
          </a:prstGeom>
        </p:spPr>
      </p:pic>
    </p:spTree>
    <p:extLst>
      <p:ext uri="{BB962C8B-B14F-4D97-AF65-F5344CB8AC3E}">
        <p14:creationId xmlns:p14="http://schemas.microsoft.com/office/powerpoint/2010/main" val="4112160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a:t>
            </a:r>
            <a:endParaRPr lang="en-US" dirty="0"/>
          </a:p>
        </p:txBody>
      </p:sp>
      <p:sp>
        <p:nvSpPr>
          <p:cNvPr id="3" name="Content Placeholder 2"/>
          <p:cNvSpPr>
            <a:spLocks noGrp="1"/>
          </p:cNvSpPr>
          <p:nvPr>
            <p:ph idx="1"/>
          </p:nvPr>
        </p:nvSpPr>
        <p:spPr>
          <a:xfrm>
            <a:off x="304800" y="1447800"/>
            <a:ext cx="8534400" cy="5029200"/>
          </a:xfrm>
        </p:spPr>
        <p:txBody>
          <a:bodyPr>
            <a:normAutofit/>
          </a:bodyPr>
          <a:lstStyle/>
          <a:p>
            <a:r>
              <a:rPr lang="en-US" dirty="0" smtClean="0"/>
              <a:t>Pathogenesis of a 20th century iatrogenic uterine disease</a:t>
            </a:r>
          </a:p>
          <a:p>
            <a:r>
              <a:rPr lang="en-US" dirty="0" smtClean="0"/>
              <a:t>Several concepts have been proposed to explain the abnormal </a:t>
            </a:r>
            <a:r>
              <a:rPr lang="en-US" dirty="0" err="1" smtClean="0"/>
              <a:t>placentation</a:t>
            </a:r>
            <a:r>
              <a:rPr lang="en-US" dirty="0" smtClean="0"/>
              <a:t> in placenta </a:t>
            </a:r>
            <a:r>
              <a:rPr lang="en-US" dirty="0" err="1" smtClean="0"/>
              <a:t>accreta</a:t>
            </a:r>
            <a:r>
              <a:rPr lang="en-US" dirty="0" smtClean="0"/>
              <a:t>  including </a:t>
            </a:r>
          </a:p>
          <a:p>
            <a:pPr marL="0" indent="0">
              <a:buNone/>
            </a:pPr>
            <a:r>
              <a:rPr lang="en-US" dirty="0" smtClean="0"/>
              <a:t>- A primary defect of the trophoblast function, </a:t>
            </a:r>
          </a:p>
          <a:p>
            <a:pPr marL="0" indent="0">
              <a:buNone/>
            </a:pPr>
            <a:r>
              <a:rPr lang="en-US" dirty="0" smtClean="0"/>
              <a:t>- A secondary </a:t>
            </a:r>
            <a:r>
              <a:rPr lang="en-US" dirty="0" err="1" smtClean="0"/>
              <a:t>basalis</a:t>
            </a:r>
            <a:r>
              <a:rPr lang="en-US" dirty="0" smtClean="0"/>
              <a:t> defect due to a failure of normal </a:t>
            </a:r>
            <a:r>
              <a:rPr lang="en-US" dirty="0" err="1" smtClean="0"/>
              <a:t>decidualization</a:t>
            </a:r>
            <a:r>
              <a:rPr lang="en-US" dirty="0" smtClean="0"/>
              <a:t> and </a:t>
            </a:r>
          </a:p>
          <a:p>
            <a:pPr marL="0" indent="0">
              <a:buNone/>
            </a:pPr>
            <a:r>
              <a:rPr lang="en-US" dirty="0" smtClean="0"/>
              <a:t>- More recently an abnormal </a:t>
            </a:r>
            <a:r>
              <a:rPr lang="en-US" dirty="0" err="1" smtClean="0"/>
              <a:t>vascularisation</a:t>
            </a:r>
            <a:r>
              <a:rPr lang="en-US" dirty="0" smtClean="0"/>
              <a:t> and tissue oxygenation of the scar area</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55" y="1"/>
            <a:ext cx="5343545" cy="685800"/>
          </a:xfrm>
        </p:spPr>
        <p:txBody>
          <a:bodyPr>
            <a:normAutofit fontScale="90000"/>
          </a:bodyPr>
          <a:lstStyle/>
          <a:p>
            <a:pPr algn="ctr"/>
            <a:r>
              <a:rPr lang="en-US" b="1" dirty="0" smtClean="0"/>
              <a:t>Intraoperative Cell Salvage </a:t>
            </a:r>
            <a:r>
              <a:rPr lang="en-US" b="1" dirty="0"/>
              <a:t>(ICS)</a:t>
            </a:r>
          </a:p>
        </p:txBody>
      </p:sp>
      <p:sp>
        <p:nvSpPr>
          <p:cNvPr id="3" name="Content Placeholder 2"/>
          <p:cNvSpPr>
            <a:spLocks noGrp="1"/>
          </p:cNvSpPr>
          <p:nvPr>
            <p:ph idx="1"/>
          </p:nvPr>
        </p:nvSpPr>
        <p:spPr>
          <a:xfrm>
            <a:off x="124373" y="685800"/>
            <a:ext cx="6733627" cy="5943600"/>
          </a:xfrm>
        </p:spPr>
        <p:txBody>
          <a:bodyPr>
            <a:normAutofit fontScale="62500" lnSpcReduction="20000"/>
          </a:bodyPr>
          <a:lstStyle/>
          <a:p>
            <a:r>
              <a:rPr lang="en-US" dirty="0"/>
              <a:t>The use of intraoperative cell salvage and autologous blood transfusion has become an important method of blood </a:t>
            </a:r>
            <a:r>
              <a:rPr lang="en-US" dirty="0" smtClean="0"/>
              <a:t>conservation</a:t>
            </a:r>
          </a:p>
          <a:p>
            <a:r>
              <a:rPr lang="en-US" dirty="0" smtClean="0"/>
              <a:t>in </a:t>
            </a:r>
            <a:r>
              <a:rPr lang="en-US" dirty="0"/>
              <a:t>1818 when an Englishman, Rey Paul Blundell, salvaged vaginal blood from patients with postpartum hemorrhage. By swabbing the blood from the bleeding site and rinsing the swabs with saline, he found that he could re-infuse the result of the washings. This unsophisticated method resulted in a 75% mortality rate, but it marked the start of autologous blood </a:t>
            </a:r>
            <a:r>
              <a:rPr lang="en-US" dirty="0" smtClean="0"/>
              <a:t>transfusion</a:t>
            </a:r>
          </a:p>
          <a:p>
            <a:r>
              <a:rPr lang="en-US" dirty="0" smtClean="0"/>
              <a:t>2-Some filter collected blood by </a:t>
            </a:r>
            <a:r>
              <a:rPr lang="en-US" dirty="0" err="1" smtClean="0"/>
              <a:t>gause</a:t>
            </a:r>
            <a:r>
              <a:rPr lang="en-US" dirty="0" smtClean="0"/>
              <a:t> filter then put it in </a:t>
            </a:r>
            <a:r>
              <a:rPr lang="en-US" dirty="0" err="1" smtClean="0"/>
              <a:t>douglas</a:t>
            </a:r>
            <a:r>
              <a:rPr lang="en-US" dirty="0" smtClean="0"/>
              <a:t> pouch in cases of ectopic pregnancy</a:t>
            </a:r>
          </a:p>
          <a:p>
            <a:r>
              <a:rPr lang="en-US" dirty="0" smtClean="0"/>
              <a:t>3-Some </a:t>
            </a:r>
            <a:r>
              <a:rPr lang="en-US" dirty="0"/>
              <a:t>filter collected blood by </a:t>
            </a:r>
            <a:r>
              <a:rPr lang="en-US" dirty="0" err="1" smtClean="0"/>
              <a:t>gause</a:t>
            </a:r>
            <a:r>
              <a:rPr lang="en-US" dirty="0" smtClean="0"/>
              <a:t> filter then dray by </a:t>
            </a:r>
            <a:r>
              <a:rPr lang="en-US" dirty="0" err="1" smtClean="0"/>
              <a:t>syring</a:t>
            </a:r>
            <a:r>
              <a:rPr lang="en-US" dirty="0" smtClean="0"/>
              <a:t> and inject it in empty blood bag containing citrate then </a:t>
            </a:r>
            <a:r>
              <a:rPr lang="en-US" dirty="0" err="1" smtClean="0"/>
              <a:t>reinfuse</a:t>
            </a:r>
            <a:r>
              <a:rPr lang="en-US" dirty="0" smtClean="0"/>
              <a:t> to patient in vein </a:t>
            </a:r>
          </a:p>
          <a:p>
            <a:r>
              <a:rPr lang="en-US" b="1" dirty="0" smtClean="0"/>
              <a:t>4-Intraoperative </a:t>
            </a:r>
            <a:r>
              <a:rPr lang="en-US" b="1" dirty="0"/>
              <a:t>cell salvage (</a:t>
            </a:r>
            <a:r>
              <a:rPr lang="en-US" b="1" dirty="0" smtClean="0"/>
              <a:t>ICS) =</a:t>
            </a:r>
            <a:r>
              <a:rPr lang="en-US" dirty="0" smtClean="0"/>
              <a:t>This </a:t>
            </a:r>
            <a:r>
              <a:rPr lang="en-US" dirty="0"/>
              <a:t>is the collection and reinfusion of blood spilled during surgery</a:t>
            </a:r>
            <a:r>
              <a:rPr lang="en-US" dirty="0" smtClean="0"/>
              <a:t>.</a:t>
            </a:r>
          </a:p>
          <a:p>
            <a:r>
              <a:rPr lang="en-US" dirty="0"/>
              <a:t>aspirate as much of the amniotic fluid as possible before suctioning blood from the operative field </a:t>
            </a:r>
            <a:endParaRPr lang="en-US" dirty="0" smtClean="0"/>
          </a:p>
          <a:p>
            <a:r>
              <a:rPr lang="en-US" dirty="0">
                <a:solidFill>
                  <a:srgbClr val="FF0000"/>
                </a:solidFill>
              </a:rPr>
              <a:t>B</a:t>
            </a:r>
            <a:r>
              <a:rPr lang="en-US" dirty="0" smtClean="0">
                <a:solidFill>
                  <a:srgbClr val="FF0000"/>
                </a:solidFill>
              </a:rPr>
              <a:t>lood </a:t>
            </a:r>
            <a:r>
              <a:rPr lang="en-US" dirty="0">
                <a:solidFill>
                  <a:srgbClr val="FF0000"/>
                </a:solidFill>
              </a:rPr>
              <a:t>lost into the surgical field is filtered to remove particulate matter and aspirated into a collection reservoir where it is </a:t>
            </a:r>
            <a:r>
              <a:rPr lang="en-US" dirty="0" err="1">
                <a:solidFill>
                  <a:srgbClr val="FF0000"/>
                </a:solidFill>
              </a:rPr>
              <a:t>anticoagulated</a:t>
            </a:r>
            <a:r>
              <a:rPr lang="en-US" dirty="0">
                <a:solidFill>
                  <a:srgbClr val="FF0000"/>
                </a:solidFill>
              </a:rPr>
              <a:t> with heparin or citrate. </a:t>
            </a:r>
            <a:endParaRPr lang="en-US" dirty="0" smtClean="0">
              <a:solidFill>
                <a:srgbClr val="FF0000"/>
              </a:solidFill>
            </a:endParaRPr>
          </a:p>
          <a:p>
            <a:r>
              <a:rPr lang="en-US" dirty="0" smtClean="0">
                <a:solidFill>
                  <a:srgbClr val="FF0000"/>
                </a:solidFill>
              </a:rPr>
              <a:t>The </a:t>
            </a:r>
            <a:r>
              <a:rPr lang="en-US" dirty="0">
                <a:solidFill>
                  <a:srgbClr val="FF0000"/>
                </a:solidFill>
              </a:rPr>
              <a:t>salvaged blood can be centrifuged and washed in a </a:t>
            </a:r>
            <a:r>
              <a:rPr lang="en-US" dirty="0" smtClean="0">
                <a:solidFill>
                  <a:srgbClr val="FF0000"/>
                </a:solidFill>
              </a:rPr>
              <a:t>closed automated </a:t>
            </a:r>
            <a:r>
              <a:rPr lang="en-US" dirty="0">
                <a:solidFill>
                  <a:srgbClr val="FF0000"/>
                </a:solidFill>
              </a:rPr>
              <a:t>system , cell savers used in combination with </a:t>
            </a:r>
            <a:r>
              <a:rPr lang="en-US" dirty="0" smtClean="0"/>
              <a:t>a </a:t>
            </a:r>
            <a:r>
              <a:rPr lang="en-US" dirty="0"/>
              <a:t>leucocyte depletion filter (LDF) can significantly reduce the levels of amniotic </a:t>
            </a:r>
            <a:r>
              <a:rPr lang="en-US" dirty="0" smtClean="0"/>
              <a:t>fluid and bacterial contamination</a:t>
            </a:r>
          </a:p>
          <a:p>
            <a:r>
              <a:rPr lang="en-US" dirty="0" smtClean="0">
                <a:solidFill>
                  <a:srgbClr val="FF0000"/>
                </a:solidFill>
              </a:rPr>
              <a:t>Risk from amniotic fluid , bacteria and fetal red cells . </a:t>
            </a:r>
          </a:p>
          <a:p>
            <a:r>
              <a:rPr lang="en-US" dirty="0" smtClean="0">
                <a:solidFill>
                  <a:srgbClr val="FF0000"/>
                </a:solidFill>
              </a:rPr>
              <a:t>Red </a:t>
            </a:r>
            <a:r>
              <a:rPr lang="en-US" dirty="0">
                <a:solidFill>
                  <a:srgbClr val="FF0000"/>
                </a:solidFill>
              </a:rPr>
              <a:t>cells suspended in sterile saline solution are produced, which must be transfused to the patient within 4 hours of processing</a:t>
            </a:r>
            <a:r>
              <a:rPr lang="en-US" dirty="0" smtClean="0">
                <a:solidFill>
                  <a:srgbClr val="FF0000"/>
                </a:solidFill>
              </a:rPr>
              <a:t>.  </a:t>
            </a:r>
            <a:r>
              <a:rPr lang="en-US" dirty="0">
                <a:solidFill>
                  <a:srgbClr val="FF0000"/>
                </a:solidFill>
              </a:rPr>
              <a:t>The reinfusion bag should be labelled in the </a:t>
            </a:r>
            <a:r>
              <a:rPr lang="en-US" dirty="0" smtClean="0">
                <a:solidFill>
                  <a:srgbClr val="FF0000"/>
                </a:solidFill>
              </a:rPr>
              <a:t>operating</a:t>
            </a:r>
          </a:p>
          <a:p>
            <a:r>
              <a:rPr lang="en-US" b="1" dirty="0" smtClean="0"/>
              <a:t>Contraindications </a:t>
            </a:r>
            <a:r>
              <a:rPr lang="en-US" b="1" dirty="0"/>
              <a:t>= </a:t>
            </a:r>
            <a:r>
              <a:rPr lang="en-US" dirty="0" smtClean="0"/>
              <a:t>in </a:t>
            </a:r>
            <a:r>
              <a:rPr lang="en-US" dirty="0"/>
              <a:t>the presence of bacterial contamination or </a:t>
            </a:r>
            <a:r>
              <a:rPr lang="en-US" dirty="0" smtClean="0"/>
              <a:t>malignancy</a:t>
            </a:r>
          </a:p>
          <a:p>
            <a:r>
              <a:rPr lang="en-US" b="1" dirty="0"/>
              <a:t>Massive re-infusion </a:t>
            </a:r>
            <a:r>
              <a:rPr lang="en-US" dirty="0"/>
              <a:t>of salvaged red blood cells will result in depletion </a:t>
            </a:r>
            <a:r>
              <a:rPr lang="en-US" dirty="0" smtClean="0"/>
              <a:t>of platelets and clotting factors. The need for additional appropriate transfusion </a:t>
            </a:r>
            <a:r>
              <a:rPr lang="en-US" dirty="0"/>
              <a:t>support e.g. platelets, fresh frozen plasma and </a:t>
            </a:r>
            <a:r>
              <a:rPr lang="en-US" dirty="0" smtClean="0"/>
              <a:t>cryoprecipitate, must </a:t>
            </a:r>
            <a:r>
              <a:rPr lang="en-US" dirty="0"/>
              <a:t>be considered</a:t>
            </a:r>
            <a:r>
              <a:rPr lang="en-US" dirty="0" smtClean="0"/>
              <a:t>.</a:t>
            </a:r>
          </a:p>
          <a:p>
            <a:r>
              <a:rPr lang="en-US" dirty="0">
                <a:solidFill>
                  <a:schemeClr val="accent6">
                    <a:lumMod val="75000"/>
                  </a:schemeClr>
                </a:solidFill>
              </a:rPr>
              <a:t>Vaginal blood can be collected efficiently with little disruption to patient management. </a:t>
            </a:r>
          </a:p>
          <a:p>
            <a:endParaRPr lang="en-US" dirty="0">
              <a:solidFill>
                <a:srgbClr val="FF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5600" y="4155974"/>
            <a:ext cx="2409967" cy="2702026"/>
          </a:xfrm>
          <a:prstGeom prst="rect">
            <a:avLst/>
          </a:prstGeom>
        </p:spPr>
      </p:pic>
      <p:pic>
        <p:nvPicPr>
          <p:cNvPr id="4" name="Picture 3"/>
          <p:cNvPicPr>
            <a:picLocks noChangeAspect="1"/>
          </p:cNvPicPr>
          <p:nvPr/>
        </p:nvPicPr>
        <p:blipFill>
          <a:blip r:embed="rId3"/>
          <a:stretch>
            <a:fillRect/>
          </a:stretch>
        </p:blipFill>
        <p:spPr>
          <a:xfrm>
            <a:off x="7272755" y="-18197"/>
            <a:ext cx="1871245" cy="1902468"/>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7886700" cy="625473"/>
          </a:xfrm>
        </p:spPr>
        <p:txBody>
          <a:bodyPr>
            <a:normAutofit fontScale="90000"/>
          </a:bodyPr>
          <a:lstStyle/>
          <a:p>
            <a:pPr algn="ctr"/>
            <a:r>
              <a:rPr lang="en-US" dirty="0" smtClean="0"/>
              <a:t/>
            </a:r>
            <a:br>
              <a:rPr lang="en-US" dirty="0" smtClean="0"/>
            </a:br>
            <a:r>
              <a:rPr lang="en-US" dirty="0" smtClean="0"/>
              <a:t>Steps </a:t>
            </a:r>
            <a:r>
              <a:rPr lang="en-US" dirty="0"/>
              <a:t>involved in cell salvage:</a:t>
            </a:r>
            <a:br>
              <a:rPr lang="en-US" dirty="0"/>
            </a:br>
            <a:endParaRPr lang="en-US" dirty="0"/>
          </a:p>
        </p:txBody>
      </p:sp>
      <p:sp>
        <p:nvSpPr>
          <p:cNvPr id="3" name="Content Placeholder 2"/>
          <p:cNvSpPr>
            <a:spLocks noGrp="1"/>
          </p:cNvSpPr>
          <p:nvPr>
            <p:ph idx="1"/>
          </p:nvPr>
        </p:nvSpPr>
        <p:spPr>
          <a:xfrm>
            <a:off x="152400" y="786972"/>
            <a:ext cx="8839200" cy="5918628"/>
          </a:xfrm>
        </p:spPr>
        <p:txBody>
          <a:bodyPr>
            <a:normAutofit fontScale="62500" lnSpcReduction="20000"/>
          </a:bodyPr>
          <a:lstStyle/>
          <a:p>
            <a:r>
              <a:rPr lang="en-US" dirty="0" smtClean="0">
                <a:solidFill>
                  <a:srgbClr val="FF0000"/>
                </a:solidFill>
              </a:rPr>
              <a:t>Shed </a:t>
            </a:r>
            <a:r>
              <a:rPr lang="en-US" dirty="0">
                <a:solidFill>
                  <a:srgbClr val="FF0000"/>
                </a:solidFill>
              </a:rPr>
              <a:t>blood collection and anticoagulation:</a:t>
            </a:r>
          </a:p>
          <a:p>
            <a:r>
              <a:rPr lang="en-US" dirty="0"/>
              <a:t>• The system is continually </a:t>
            </a:r>
            <a:r>
              <a:rPr lang="en-US" dirty="0" err="1"/>
              <a:t>anticoagulated</a:t>
            </a:r>
            <a:r>
              <a:rPr lang="en-US" dirty="0"/>
              <a:t> with heparinized saline, to prevent clotting during collection or processing.</a:t>
            </a:r>
          </a:p>
          <a:p>
            <a:r>
              <a:rPr lang="en-US" dirty="0"/>
              <a:t>• To minimize hemolysis, blood should be aspirated from the surgical field, ideally with carefully modulated suction force and a </a:t>
            </a:r>
            <a:r>
              <a:rPr lang="en-US" dirty="0" err="1" smtClean="0"/>
              <a:t>largediameter</a:t>
            </a:r>
            <a:r>
              <a:rPr lang="en-US" dirty="0"/>
              <a:t> </a:t>
            </a:r>
            <a:r>
              <a:rPr lang="en-US" dirty="0" smtClean="0"/>
              <a:t>suction </a:t>
            </a:r>
            <a:r>
              <a:rPr lang="en-US" dirty="0"/>
              <a:t>catheter tip submerged in a pool of blood. These measures reduce the formation of air bubbles that increase </a:t>
            </a:r>
            <a:r>
              <a:rPr lang="en-US" dirty="0" smtClean="0"/>
              <a:t>the </a:t>
            </a:r>
          </a:p>
          <a:p>
            <a:r>
              <a:rPr lang="en-US" dirty="0" smtClean="0"/>
              <a:t>or</a:t>
            </a:r>
          </a:p>
          <a:p>
            <a:r>
              <a:rPr lang="en-US" dirty="0" smtClean="0"/>
              <a:t>surface </a:t>
            </a:r>
            <a:r>
              <a:rPr lang="en-US" dirty="0"/>
              <a:t>area of the air-water interface, where hemolysis tends to occur</a:t>
            </a:r>
            <a:r>
              <a:rPr lang="en-US" dirty="0" smtClean="0"/>
              <a:t>.</a:t>
            </a:r>
          </a:p>
          <a:p>
            <a:r>
              <a:rPr lang="en-US" dirty="0"/>
              <a:t>A sterile bowl should be filled with 1000mls of sterile 0.9% </a:t>
            </a:r>
            <a:r>
              <a:rPr lang="en-US" b="1" dirty="0"/>
              <a:t>intravenous</a:t>
            </a:r>
          </a:p>
          <a:p>
            <a:r>
              <a:rPr lang="en-US" dirty="0"/>
              <a:t>saline. Blood stained swabs should be placed in the bowl before they </a:t>
            </a:r>
            <a:r>
              <a:rPr lang="en-US" dirty="0" smtClean="0"/>
              <a:t>dry</a:t>
            </a:r>
            <a:r>
              <a:rPr lang="en-US" dirty="0"/>
              <a:t> </a:t>
            </a:r>
            <a:r>
              <a:rPr lang="en-US" dirty="0" smtClean="0"/>
              <a:t>out</a:t>
            </a:r>
            <a:r>
              <a:rPr lang="en-US" dirty="0"/>
              <a:t>. At the end of the case, the swabs should gently agitated to </a:t>
            </a:r>
            <a:r>
              <a:rPr lang="en-US" dirty="0" smtClean="0"/>
              <a:t>maximize red </a:t>
            </a:r>
            <a:r>
              <a:rPr lang="en-US" dirty="0"/>
              <a:t>cell recovery.</a:t>
            </a:r>
          </a:p>
          <a:p>
            <a:r>
              <a:rPr lang="en-US" dirty="0">
                <a:solidFill>
                  <a:srgbClr val="FF0000"/>
                </a:solidFill>
              </a:rPr>
              <a:t>Filtering</a:t>
            </a:r>
          </a:p>
          <a:p>
            <a:r>
              <a:rPr lang="en-US" dirty="0"/>
              <a:t>• Blood passes through a </a:t>
            </a:r>
            <a:r>
              <a:rPr lang="en-US" dirty="0" err="1"/>
              <a:t>microaggregate</a:t>
            </a:r>
            <a:r>
              <a:rPr lang="en-US" dirty="0"/>
              <a:t> filter (with a 20-to 40-micron effective pore size) to remove debris such as foreign matter,</a:t>
            </a:r>
          </a:p>
          <a:p>
            <a:r>
              <a:rPr lang="en-US" dirty="0"/>
              <a:t>fibrin, and cell clumps.</a:t>
            </a:r>
          </a:p>
          <a:p>
            <a:r>
              <a:rPr lang="en-US" dirty="0">
                <a:solidFill>
                  <a:srgbClr val="FF0000"/>
                </a:solidFill>
              </a:rPr>
              <a:t>Centrifugation</a:t>
            </a:r>
          </a:p>
          <a:p>
            <a:r>
              <a:rPr lang="en-US" dirty="0"/>
              <a:t>• Centrifugation separates the </a:t>
            </a:r>
            <a:r>
              <a:rPr lang="en-US" dirty="0" err="1"/>
              <a:t>nonerythrocyte</a:t>
            </a:r>
            <a:r>
              <a:rPr lang="en-US" dirty="0"/>
              <a:t> components which are channeled into a waste container.</a:t>
            </a:r>
          </a:p>
          <a:p>
            <a:r>
              <a:rPr lang="en-US" dirty="0">
                <a:solidFill>
                  <a:srgbClr val="FF0000"/>
                </a:solidFill>
              </a:rPr>
              <a:t>Washing</a:t>
            </a:r>
          </a:p>
          <a:p>
            <a:r>
              <a:rPr lang="en-US" dirty="0"/>
              <a:t>• isotonic wash solution is introduced to carry away remaining activated coagulation factors, free hemoglobin, heparin, and proteolytic</a:t>
            </a:r>
          </a:p>
          <a:p>
            <a:r>
              <a:rPr lang="en-US" dirty="0"/>
              <a:t>enzymes during further centrifugation.</a:t>
            </a:r>
          </a:p>
          <a:p>
            <a:r>
              <a:rPr lang="en-US" dirty="0"/>
              <a:t>• Once washing is complete, the red cells are pumped into an infusion bag for use, and air is evacuated from the bag</a:t>
            </a:r>
            <a:r>
              <a:rPr lang="en-US" dirty="0" smtClean="0"/>
              <a:t>.</a:t>
            </a:r>
          </a:p>
          <a:p>
            <a:r>
              <a:rPr lang="en-US" dirty="0">
                <a:solidFill>
                  <a:srgbClr val="FF0000"/>
                </a:solidFill>
              </a:rPr>
              <a:t>End-product from cell salvage system</a:t>
            </a:r>
          </a:p>
          <a:p>
            <a:r>
              <a:rPr lang="en-US" dirty="0" smtClean="0"/>
              <a:t>• </a:t>
            </a:r>
            <a:r>
              <a:rPr lang="en-US" dirty="0"/>
              <a:t>A typical yield ranges from 50% to 95.8% of all RBC retrieved, with a final hematocrit typically In the 50% to 60% range</a:t>
            </a:r>
          </a:p>
          <a:p>
            <a:r>
              <a:rPr lang="en-US" dirty="0"/>
              <a:t>" In comparison to banked red blood cells, washed salvaged red blood cells have close to normal 2,3-diphosphoglycerate levels, and </a:t>
            </a:r>
            <a:r>
              <a:rPr lang="en-US" dirty="0" smtClean="0"/>
              <a:t>longer intravascular </a:t>
            </a:r>
            <a:r>
              <a:rPr lang="en-US" dirty="0"/>
              <a:t>survival. The quality of the salvaged product reflects the collection methods and the quality of the cells collected</a:t>
            </a:r>
          </a:p>
        </p:txBody>
      </p:sp>
    </p:spTree>
    <p:extLst>
      <p:ext uri="{BB962C8B-B14F-4D97-AF65-F5344CB8AC3E}">
        <p14:creationId xmlns:p14="http://schemas.microsoft.com/office/powerpoint/2010/main" val="3095346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p>
            <a:pPr algn="ctr"/>
            <a:r>
              <a:rPr lang="en-US" dirty="0" smtClean="0"/>
              <a:t>Skin Incision</a:t>
            </a:r>
            <a:endParaRPr lang="en-US" dirty="0"/>
          </a:p>
        </p:txBody>
      </p:sp>
      <p:sp>
        <p:nvSpPr>
          <p:cNvPr id="3" name="Content Placeholder 2"/>
          <p:cNvSpPr>
            <a:spLocks noGrp="1"/>
          </p:cNvSpPr>
          <p:nvPr>
            <p:ph idx="1"/>
          </p:nvPr>
        </p:nvSpPr>
        <p:spPr>
          <a:xfrm>
            <a:off x="304800" y="990600"/>
            <a:ext cx="8534400" cy="5562600"/>
          </a:xfrm>
        </p:spPr>
        <p:txBody>
          <a:bodyPr>
            <a:normAutofit/>
          </a:bodyPr>
          <a:lstStyle/>
          <a:p>
            <a:pPr marL="0" indent="0">
              <a:buNone/>
            </a:pPr>
            <a:r>
              <a:rPr lang="en-US" dirty="0" smtClean="0"/>
              <a:t>In cases of invasive PAS disorders diagnosed prenatally, the exact</a:t>
            </a:r>
          </a:p>
          <a:p>
            <a:pPr marL="0" indent="0">
              <a:buNone/>
            </a:pPr>
            <a:r>
              <a:rPr lang="en-US" dirty="0" smtClean="0"/>
              <a:t>position of the placenta should be determined by preoperative ultrasound and the required surgical equipment for an emergent hysterectomy should available in the operating theatre</a:t>
            </a:r>
          </a:p>
          <a:p>
            <a:pPr marL="0" indent="0">
              <a:buNone/>
            </a:pPr>
            <a:r>
              <a:rPr lang="en-US" dirty="0" smtClean="0"/>
              <a:t>. </a:t>
            </a:r>
            <a:r>
              <a:rPr lang="en-US" dirty="0" smtClean="0">
                <a:solidFill>
                  <a:srgbClr val="FF0000"/>
                </a:solidFill>
              </a:rPr>
              <a:t>A low transverse skin incision </a:t>
            </a:r>
            <a:r>
              <a:rPr lang="en-US" dirty="0" smtClean="0"/>
              <a:t>allowing access to the lower half of the uterus can be performed if the upper margin of the anterior aspect of the placenta does not rise into the upper segment of the uterus.</a:t>
            </a:r>
          </a:p>
          <a:p>
            <a:pPr marL="0" indent="0">
              <a:buNone/>
            </a:pPr>
            <a:r>
              <a:rPr lang="en-US" dirty="0" smtClean="0"/>
              <a:t> If the placenta is anterior and extending toward the level of the umbilicus, </a:t>
            </a:r>
            <a:r>
              <a:rPr lang="en-US" dirty="0" smtClean="0">
                <a:solidFill>
                  <a:srgbClr val="FF0000"/>
                </a:solidFill>
              </a:rPr>
              <a:t>a midline skin incision </a:t>
            </a:r>
            <a:r>
              <a:rPr lang="en-US" dirty="0" smtClean="0"/>
              <a:t>may be needed to allow for a high upper-segment Transverse uterine incision above the upper border of the placenta.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Uterine Incision</a:t>
            </a:r>
            <a:endParaRPr lang="en-US" dirty="0"/>
          </a:p>
        </p:txBody>
      </p:sp>
      <p:sp>
        <p:nvSpPr>
          <p:cNvPr id="3" name="Content Placeholder 2"/>
          <p:cNvSpPr>
            <a:spLocks noGrp="1"/>
          </p:cNvSpPr>
          <p:nvPr>
            <p:ph idx="1"/>
          </p:nvPr>
        </p:nvSpPr>
        <p:spPr/>
        <p:txBody>
          <a:bodyPr/>
          <a:lstStyle/>
          <a:p>
            <a:r>
              <a:rPr lang="en-US" dirty="0" smtClean="0"/>
              <a:t>Various modifications of the uterine incision to avoid the placenta have been reported…</a:t>
            </a:r>
          </a:p>
          <a:p>
            <a:r>
              <a:rPr lang="en-US" dirty="0" smtClean="0"/>
              <a:t>- Classical incision,</a:t>
            </a:r>
          </a:p>
          <a:p>
            <a:r>
              <a:rPr lang="en-US" dirty="0" smtClean="0"/>
              <a:t>- High transverse incision,</a:t>
            </a:r>
          </a:p>
          <a:p>
            <a:r>
              <a:rPr lang="en-US" dirty="0" smtClean="0"/>
              <a:t>- </a:t>
            </a:r>
            <a:r>
              <a:rPr lang="en-US" dirty="0" err="1" smtClean="0"/>
              <a:t>Fundal</a:t>
            </a:r>
            <a:r>
              <a:rPr lang="en-US" dirty="0" smtClean="0"/>
              <a:t> incision,</a:t>
            </a:r>
          </a:p>
          <a:p>
            <a:r>
              <a:rPr lang="en-US" dirty="0" smtClean="0"/>
              <a:t>- </a:t>
            </a:r>
            <a:r>
              <a:rPr lang="en-US" dirty="0" err="1" smtClean="0"/>
              <a:t>Fundal</a:t>
            </a:r>
            <a:r>
              <a:rPr lang="en-US" dirty="0" smtClean="0"/>
              <a:t> transverse incision</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fontScale="90000"/>
          </a:bodyPr>
          <a:lstStyle/>
          <a:p>
            <a:r>
              <a:rPr lang="en-US" b="1" dirty="0" smtClean="0">
                <a:solidFill>
                  <a:srgbClr val="00B050"/>
                </a:solidFill>
              </a:rPr>
              <a:t>Preterm Cesarean hysterectomy without removal of placenta</a:t>
            </a:r>
            <a:endParaRPr lang="en-US" dirty="0">
              <a:solidFill>
                <a:srgbClr val="00B05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00600" y="1363662"/>
            <a:ext cx="2928785" cy="4351338"/>
          </a:xfrm>
        </p:spPr>
      </p:pic>
      <p:pic>
        <p:nvPicPr>
          <p:cNvPr id="5" name="Picture 2" descr="C:\Documents and Settings\mmhennawy\Desktop\New folder\morbidly-adherent-placenta-68-638.jpg"/>
          <p:cNvPicPr>
            <a:picLocks noChangeAspect="1" noChangeArrowheads="1"/>
          </p:cNvPicPr>
          <p:nvPr/>
        </p:nvPicPr>
        <p:blipFill>
          <a:blip r:embed="rId3"/>
          <a:srcRect/>
          <a:stretch>
            <a:fillRect/>
          </a:stretch>
        </p:blipFill>
        <p:spPr bwMode="auto">
          <a:xfrm>
            <a:off x="0" y="1600201"/>
            <a:ext cx="3877408" cy="4114799"/>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Total Or Subtotal Hysterectomy</a:t>
            </a:r>
            <a:endParaRPr lang="en-US" dirty="0"/>
          </a:p>
        </p:txBody>
      </p:sp>
      <p:sp>
        <p:nvSpPr>
          <p:cNvPr id="3" name="Content Placeholder 2"/>
          <p:cNvSpPr>
            <a:spLocks noGrp="1"/>
          </p:cNvSpPr>
          <p:nvPr>
            <p:ph idx="1"/>
          </p:nvPr>
        </p:nvSpPr>
        <p:spPr>
          <a:xfrm>
            <a:off x="457200" y="1600200"/>
            <a:ext cx="8458200" cy="4648200"/>
          </a:xfrm>
        </p:spPr>
        <p:txBody>
          <a:bodyPr>
            <a:normAutofit/>
          </a:bodyPr>
          <a:lstStyle/>
          <a:p>
            <a:pPr>
              <a:buNone/>
            </a:pPr>
            <a:r>
              <a:rPr lang="en-US" dirty="0" smtClean="0"/>
              <a:t>With the exception of upper-segment invasions,</a:t>
            </a:r>
          </a:p>
          <a:p>
            <a:pPr>
              <a:buNone/>
            </a:pPr>
            <a:r>
              <a:rPr lang="en-US" dirty="0" smtClean="0"/>
              <a:t>hysterectomy for placenta </a:t>
            </a:r>
            <a:r>
              <a:rPr lang="en-US" dirty="0" err="1" smtClean="0"/>
              <a:t>accreta</a:t>
            </a:r>
            <a:r>
              <a:rPr lang="en-US" dirty="0" smtClean="0"/>
              <a:t> </a:t>
            </a:r>
            <a:r>
              <a:rPr lang="en-US" b="1" dirty="0" smtClean="0"/>
              <a:t>must be total; </a:t>
            </a:r>
            <a:r>
              <a:rPr lang="en-US" dirty="0" smtClean="0"/>
              <a:t>otherwise there is a high percentage of </a:t>
            </a:r>
            <a:r>
              <a:rPr lang="en-US" dirty="0" err="1" smtClean="0"/>
              <a:t>rebleeding</a:t>
            </a:r>
            <a:r>
              <a:rPr lang="en-US" dirty="0" smtClean="0"/>
              <a:t> in subtotal resections within the lower-segment invasions.</a:t>
            </a:r>
          </a:p>
          <a:p>
            <a:pPr>
              <a:buNone/>
            </a:pPr>
            <a:r>
              <a:rPr lang="en-US" dirty="0" smtClean="0"/>
              <a:t>I</a:t>
            </a:r>
            <a:r>
              <a:rPr lang="en-US" b="1" dirty="0" smtClean="0"/>
              <a:t>F SUBTOTAL IS DONE</a:t>
            </a:r>
          </a:p>
          <a:p>
            <a:pPr>
              <a:buNone/>
            </a:pPr>
            <a:r>
              <a:rPr lang="en-US" dirty="0" smtClean="0"/>
              <a:t>it is not recommended to close the peritoneum over the cervical stump, As </a:t>
            </a:r>
            <a:r>
              <a:rPr lang="en-US" dirty="0" err="1" smtClean="0"/>
              <a:t>rebleeding</a:t>
            </a:r>
            <a:r>
              <a:rPr lang="en-US" dirty="0" smtClean="0"/>
              <a:t> in these circumstances usually goes unnoticed.</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noAutofit/>
          </a:bodyPr>
          <a:lstStyle/>
          <a:p>
            <a:pPr algn="ctr"/>
            <a:r>
              <a:rPr lang="en-US" sz="3200" b="1" dirty="0" smtClean="0">
                <a:solidFill>
                  <a:srgbClr val="00B050"/>
                </a:solidFill>
              </a:rPr>
              <a:t>LEAVING </a:t>
            </a:r>
            <a:r>
              <a:rPr lang="en-US" sz="3200" b="1" dirty="0">
                <a:solidFill>
                  <a:srgbClr val="00B050"/>
                </a:solidFill>
              </a:rPr>
              <a:t>THE </a:t>
            </a:r>
            <a:r>
              <a:rPr lang="en-US" sz="3200" b="1" dirty="0" smtClean="0">
                <a:solidFill>
                  <a:srgbClr val="00B050"/>
                </a:solidFill>
              </a:rPr>
              <a:t>PLACENTA IN SITU APPROACH </a:t>
            </a:r>
            <a:br>
              <a:rPr lang="en-US" sz="3200" b="1" dirty="0" smtClean="0">
                <a:solidFill>
                  <a:srgbClr val="00B050"/>
                </a:solidFill>
              </a:rPr>
            </a:br>
            <a:r>
              <a:rPr lang="en-US" sz="3200" b="1" dirty="0" smtClean="0">
                <a:solidFill>
                  <a:srgbClr val="7030A0"/>
                </a:solidFill>
              </a:rPr>
              <a:t>(</a:t>
            </a:r>
            <a:r>
              <a:rPr lang="en-US" sz="3200" dirty="0" smtClean="0">
                <a:solidFill>
                  <a:srgbClr val="7030A0"/>
                </a:solidFill>
              </a:rPr>
              <a:t>The Expectant Approach)</a:t>
            </a:r>
            <a:endParaRPr lang="en-US" sz="3200" dirty="0">
              <a:solidFill>
                <a:srgbClr val="7030A0"/>
              </a:solidFill>
            </a:endParaRPr>
          </a:p>
        </p:txBody>
      </p:sp>
      <p:sp>
        <p:nvSpPr>
          <p:cNvPr id="3" name="Content Placeholder 2"/>
          <p:cNvSpPr>
            <a:spLocks noGrp="1"/>
          </p:cNvSpPr>
          <p:nvPr>
            <p:ph idx="1"/>
          </p:nvPr>
        </p:nvSpPr>
        <p:spPr>
          <a:xfrm>
            <a:off x="228600" y="1600200"/>
            <a:ext cx="7178581" cy="5105400"/>
          </a:xfrm>
        </p:spPr>
        <p:txBody>
          <a:bodyPr>
            <a:normAutofit/>
          </a:bodyPr>
          <a:lstStyle/>
          <a:p>
            <a:pPr marL="0" indent="0">
              <a:buNone/>
            </a:pPr>
            <a:r>
              <a:rPr lang="en-US" dirty="0"/>
              <a:t>This approach consists of leaving the placenta in situ and waiting for</a:t>
            </a:r>
          </a:p>
          <a:p>
            <a:pPr marL="0" indent="0">
              <a:buNone/>
            </a:pPr>
            <a:r>
              <a:rPr lang="en-US" dirty="0"/>
              <a:t>its complete spontaneous resorption. It was initially called the “</a:t>
            </a:r>
            <a:r>
              <a:rPr lang="en-US" dirty="0" smtClean="0"/>
              <a:t>conservative treatment </a:t>
            </a:r>
            <a:r>
              <a:rPr lang="en-US" dirty="0"/>
              <a:t>of placenta </a:t>
            </a:r>
            <a:r>
              <a:rPr lang="en-US" dirty="0" err="1" smtClean="0"/>
              <a:t>accreta</a:t>
            </a:r>
            <a:endParaRPr lang="en-US" dirty="0" smtClean="0"/>
          </a:p>
          <a:p>
            <a:pPr marL="0" indent="0">
              <a:buNone/>
            </a:pPr>
            <a:r>
              <a:rPr lang="en-US" dirty="0" smtClean="0"/>
              <a:t>As </a:t>
            </a:r>
            <a:r>
              <a:rPr lang="en-US" dirty="0"/>
              <a:t>other </a:t>
            </a:r>
            <a:r>
              <a:rPr lang="en-US" dirty="0" smtClean="0"/>
              <a:t>conservative approaches </a:t>
            </a:r>
            <a:r>
              <a:rPr lang="en-US" dirty="0"/>
              <a:t>have since been described, it is more accurate to use </a:t>
            </a:r>
            <a:r>
              <a:rPr lang="en-US" dirty="0" smtClean="0"/>
              <a:t>the terms </a:t>
            </a:r>
            <a:r>
              <a:rPr lang="en-US" dirty="0"/>
              <a:t>“leaving the placenta in situ approach” or “expectant management</a:t>
            </a:r>
            <a:r>
              <a:rPr lang="en-US" dirty="0" smtClean="0"/>
              <a:t>”.</a:t>
            </a:r>
          </a:p>
          <a:p>
            <a:pPr marL="0" indent="0">
              <a:buNone/>
            </a:pPr>
            <a:r>
              <a:rPr lang="en-US" dirty="0">
                <a:solidFill>
                  <a:srgbClr val="FF0000"/>
                </a:solidFill>
              </a:rPr>
              <a:t>Conservative management in cases of </a:t>
            </a:r>
            <a:r>
              <a:rPr lang="en-US" dirty="0" smtClean="0">
                <a:solidFill>
                  <a:srgbClr val="FF0000"/>
                </a:solidFill>
              </a:rPr>
              <a:t>PAS disorders </a:t>
            </a:r>
            <a:r>
              <a:rPr lang="en-US" dirty="0">
                <a:solidFill>
                  <a:srgbClr val="FF0000"/>
                </a:solidFill>
              </a:rPr>
              <a:t>was defined by the decision of the obstetrician to leave </a:t>
            </a:r>
            <a:r>
              <a:rPr lang="en-US" dirty="0" smtClean="0">
                <a:solidFill>
                  <a:srgbClr val="FF0000"/>
                </a:solidFill>
              </a:rPr>
              <a:t>the placenta </a:t>
            </a:r>
            <a:r>
              <a:rPr lang="en-US" dirty="0">
                <a:solidFill>
                  <a:srgbClr val="FF0000"/>
                </a:solidFill>
              </a:rPr>
              <a:t>partially or totally in situ, with no attempt to remove it forcibly</a:t>
            </a:r>
            <a:r>
              <a:rPr lang="en-US" dirty="0"/>
              <a:t>.</a:t>
            </a:r>
          </a:p>
        </p:txBody>
      </p:sp>
      <p:pic>
        <p:nvPicPr>
          <p:cNvPr id="1026" name="Picture 2" descr="C:\Documents and Settings\mmhennawy\Desktop\pla  accreta\gynecology-obstetrics-treatment-placenta-2-2-24-g001.png"/>
          <p:cNvPicPr>
            <a:picLocks noChangeAspect="1" noChangeArrowheads="1"/>
          </p:cNvPicPr>
          <p:nvPr/>
        </p:nvPicPr>
        <p:blipFill>
          <a:blip r:embed="rId2"/>
          <a:srcRect/>
          <a:stretch>
            <a:fillRect/>
          </a:stretch>
        </p:blipFill>
        <p:spPr bwMode="auto">
          <a:xfrm>
            <a:off x="7162801" y="4771877"/>
            <a:ext cx="1981200" cy="2086123"/>
          </a:xfrm>
          <a:prstGeom prst="rect">
            <a:avLst/>
          </a:prstGeom>
          <a:noFill/>
        </p:spPr>
      </p:pic>
      <p:pic>
        <p:nvPicPr>
          <p:cNvPr id="5"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4940931"/>
            <a:ext cx="1912891" cy="1887499"/>
          </a:xfrm>
          <a:prstGeom prst="rect">
            <a:avLst/>
          </a:prstGeom>
        </p:spPr>
      </p:pic>
    </p:spTree>
    <p:extLst>
      <p:ext uri="{BB962C8B-B14F-4D97-AF65-F5344CB8AC3E}">
        <p14:creationId xmlns:p14="http://schemas.microsoft.com/office/powerpoint/2010/main" val="4121537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Options May Be Considered.</a:t>
            </a:r>
            <a:br>
              <a:rPr lang="en-US" dirty="0" smtClean="0"/>
            </a:br>
            <a:endParaRPr lang="en-US" dirty="0"/>
          </a:p>
        </p:txBody>
      </p:sp>
      <p:sp>
        <p:nvSpPr>
          <p:cNvPr id="3" name="Content Placeholder 2"/>
          <p:cNvSpPr>
            <a:spLocks noGrp="1"/>
          </p:cNvSpPr>
          <p:nvPr>
            <p:ph idx="1"/>
          </p:nvPr>
        </p:nvSpPr>
        <p:spPr>
          <a:xfrm>
            <a:off x="228600" y="1066800"/>
            <a:ext cx="8686800" cy="5486400"/>
          </a:xfrm>
        </p:spPr>
        <p:txBody>
          <a:bodyPr>
            <a:normAutofit/>
          </a:bodyPr>
          <a:lstStyle/>
          <a:p>
            <a:pPr>
              <a:buNone/>
            </a:pPr>
            <a:r>
              <a:rPr lang="en-US" dirty="0" smtClean="0">
                <a:solidFill>
                  <a:srgbClr val="FF0000"/>
                </a:solidFill>
              </a:rPr>
              <a:t>First</a:t>
            </a:r>
          </a:p>
          <a:p>
            <a:pPr>
              <a:buNone/>
            </a:pPr>
            <a:r>
              <a:rPr lang="en-US" dirty="0" smtClean="0"/>
              <a:t>   Is to </a:t>
            </a:r>
            <a:r>
              <a:rPr lang="en-US" dirty="0" smtClean="0">
                <a:solidFill>
                  <a:srgbClr val="FF0000"/>
                </a:solidFill>
              </a:rPr>
              <a:t>observe closely </a:t>
            </a:r>
            <a:r>
              <a:rPr lang="en-US" dirty="0" smtClean="0"/>
              <a:t>the patient in a high dependency environment with the risk of </a:t>
            </a:r>
            <a:r>
              <a:rPr lang="en-US" dirty="0" smtClean="0">
                <a:solidFill>
                  <a:srgbClr val="00B050"/>
                </a:solidFill>
              </a:rPr>
              <a:t>sepsis </a:t>
            </a:r>
            <a:r>
              <a:rPr lang="en-US" dirty="0" smtClean="0"/>
              <a:t>that could complicate systemic inflammatory response syndrome (SIRS), </a:t>
            </a:r>
            <a:r>
              <a:rPr lang="en-US" dirty="0" smtClean="0">
                <a:solidFill>
                  <a:srgbClr val="00B050"/>
                </a:solidFill>
              </a:rPr>
              <a:t>or hemorrhage and coagulation </a:t>
            </a:r>
            <a:r>
              <a:rPr lang="en-US" dirty="0" smtClean="0"/>
              <a:t>abnormalities (</a:t>
            </a:r>
            <a:r>
              <a:rPr lang="en-US" dirty="0" err="1" smtClean="0"/>
              <a:t>disseminatedintravascular</a:t>
            </a:r>
            <a:r>
              <a:rPr lang="en-US" dirty="0" smtClean="0"/>
              <a:t> coagulopathy).</a:t>
            </a:r>
          </a:p>
          <a:p>
            <a:pPr>
              <a:buNone/>
            </a:pPr>
            <a:r>
              <a:rPr lang="en-US" dirty="0" smtClean="0"/>
              <a:t> </a:t>
            </a:r>
            <a:r>
              <a:rPr lang="en-US" dirty="0" smtClean="0">
                <a:solidFill>
                  <a:srgbClr val="FF0000"/>
                </a:solidFill>
              </a:rPr>
              <a:t>Second</a:t>
            </a:r>
          </a:p>
          <a:p>
            <a:pPr>
              <a:buNone/>
            </a:pPr>
            <a:r>
              <a:rPr lang="en-US" dirty="0" smtClean="0"/>
              <a:t>   Is to </a:t>
            </a:r>
            <a:r>
              <a:rPr lang="en-US" dirty="0" smtClean="0">
                <a:solidFill>
                  <a:srgbClr val="FF0000"/>
                </a:solidFill>
              </a:rPr>
              <a:t>transfer</a:t>
            </a:r>
            <a:r>
              <a:rPr lang="en-US" dirty="0" smtClean="0"/>
              <a:t> the patient to a tertiary center where hysterectomy can be performed with the full team.</a:t>
            </a:r>
          </a:p>
          <a:p>
            <a:pPr>
              <a:buNone/>
            </a:pPr>
            <a:r>
              <a:rPr lang="en-US" dirty="0" smtClean="0">
                <a:solidFill>
                  <a:srgbClr val="FF0000"/>
                </a:solidFill>
              </a:rPr>
              <a:t> Third</a:t>
            </a:r>
          </a:p>
          <a:p>
            <a:pPr>
              <a:buNone/>
            </a:pPr>
            <a:r>
              <a:rPr lang="en-US" dirty="0">
                <a:solidFill>
                  <a:srgbClr val="FF0000"/>
                </a:solidFill>
              </a:rPr>
              <a:t> </a:t>
            </a:r>
            <a:r>
              <a:rPr lang="en-US" dirty="0" smtClean="0">
                <a:solidFill>
                  <a:srgbClr val="FF0000"/>
                </a:solidFill>
              </a:rPr>
              <a:t>  Embolization</a:t>
            </a:r>
            <a:r>
              <a:rPr lang="en-US" dirty="0" smtClean="0"/>
              <a:t> may be considered if the patient experiences intermittent hemorrhage with the placenta </a:t>
            </a:r>
            <a:r>
              <a:rPr lang="en-US" i="1" dirty="0" smtClean="0"/>
              <a:t>in situ or </a:t>
            </a:r>
          </a:p>
          <a:p>
            <a:pPr>
              <a:buNone/>
            </a:pPr>
            <a:r>
              <a:rPr lang="en-US" i="1" dirty="0" smtClean="0">
                <a:solidFill>
                  <a:srgbClr val="FF0000"/>
                </a:solidFill>
              </a:rPr>
              <a:t>Fourth</a:t>
            </a:r>
            <a:r>
              <a:rPr lang="en-US" i="1" dirty="0" smtClean="0"/>
              <a:t> </a:t>
            </a:r>
          </a:p>
          <a:p>
            <a:pPr>
              <a:buNone/>
            </a:pPr>
            <a:r>
              <a:rPr lang="en-US" i="1" dirty="0" smtClean="0"/>
              <a:t>  An </a:t>
            </a:r>
            <a:r>
              <a:rPr lang="en-US" dirty="0" smtClean="0">
                <a:solidFill>
                  <a:srgbClr val="FF0000"/>
                </a:solidFill>
              </a:rPr>
              <a:t>adjuvant treatment </a:t>
            </a:r>
            <a:r>
              <a:rPr lang="en-US" dirty="0" smtClean="0"/>
              <a:t>for a planned hysterectomy.</a:t>
            </a:r>
            <a:endParaRPr lang="en-US" dirty="0"/>
          </a:p>
        </p:txBody>
      </p:sp>
    </p:spTree>
    <p:extLst>
      <p:ext uri="{BB962C8B-B14F-4D97-AF65-F5344CB8AC3E}">
        <p14:creationId xmlns:p14="http://schemas.microsoft.com/office/powerpoint/2010/main" val="2624110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90600"/>
          </a:xfrm>
        </p:spPr>
        <p:txBody>
          <a:bodyPr/>
          <a:lstStyle/>
          <a:p>
            <a:pPr algn="ctr"/>
            <a:r>
              <a:rPr lang="en-US" dirty="0" smtClean="0"/>
              <a:t>Medical Management </a:t>
            </a:r>
            <a:endParaRPr lang="en-US" dirty="0"/>
          </a:p>
        </p:txBody>
      </p:sp>
      <p:sp>
        <p:nvSpPr>
          <p:cNvPr id="3" name="Content Placeholder 2"/>
          <p:cNvSpPr>
            <a:spLocks noGrp="1"/>
          </p:cNvSpPr>
          <p:nvPr>
            <p:ph idx="1"/>
          </p:nvPr>
        </p:nvSpPr>
        <p:spPr>
          <a:xfrm>
            <a:off x="152400" y="914400"/>
            <a:ext cx="8839200" cy="5638800"/>
          </a:xfrm>
        </p:spPr>
        <p:txBody>
          <a:bodyPr>
            <a:normAutofit/>
          </a:bodyPr>
          <a:lstStyle/>
          <a:p>
            <a:pPr>
              <a:buNone/>
            </a:pPr>
            <a:r>
              <a:rPr lang="en-US" dirty="0" smtClean="0"/>
              <a:t>Medical management should be considered</a:t>
            </a:r>
          </a:p>
          <a:p>
            <a:pPr>
              <a:buNone/>
            </a:pPr>
            <a:r>
              <a:rPr lang="en-US" dirty="0" smtClean="0"/>
              <a:t>only when the patient wishes to preserve her fertility and </a:t>
            </a:r>
            <a:endParaRPr lang="en-US" dirty="0"/>
          </a:p>
          <a:p>
            <a:pPr>
              <a:buNone/>
            </a:pPr>
            <a:r>
              <a:rPr lang="en-US" dirty="0" smtClean="0"/>
              <a:t>when no active uterine bleeding is present.</a:t>
            </a:r>
          </a:p>
          <a:p>
            <a:pPr>
              <a:buNone/>
            </a:pPr>
            <a:r>
              <a:rPr lang="en-US" dirty="0" smtClean="0"/>
              <a:t> Adequate discussion of the potential risks and benefits also is crucial. </a:t>
            </a:r>
          </a:p>
          <a:p>
            <a:pPr>
              <a:buNone/>
            </a:pPr>
            <a:r>
              <a:rPr lang="en-US" dirty="0" err="1" smtClean="0">
                <a:solidFill>
                  <a:srgbClr val="FF0000"/>
                </a:solidFill>
              </a:rPr>
              <a:t>Methotrexate</a:t>
            </a:r>
            <a:r>
              <a:rPr lang="en-US" dirty="0" smtClean="0">
                <a:solidFill>
                  <a:srgbClr val="FF0000"/>
                </a:solidFill>
              </a:rPr>
              <a:t> (MTX) </a:t>
            </a:r>
            <a:r>
              <a:rPr lang="en-US" dirty="0" smtClean="0"/>
              <a:t>is the cornerstone of medical management, although case reports also have described</a:t>
            </a:r>
          </a:p>
          <a:p>
            <a:pPr>
              <a:buNone/>
            </a:pPr>
            <a:r>
              <a:rPr lang="en-US" dirty="0" smtClean="0"/>
              <a:t>The use of </a:t>
            </a:r>
            <a:r>
              <a:rPr lang="en-US" dirty="0" smtClean="0">
                <a:solidFill>
                  <a:srgbClr val="FF0000"/>
                </a:solidFill>
              </a:rPr>
              <a:t>antibiotics,</a:t>
            </a:r>
            <a:r>
              <a:rPr lang="en-US" dirty="0" smtClean="0"/>
              <a:t> </a:t>
            </a:r>
          </a:p>
          <a:p>
            <a:pPr>
              <a:buNone/>
            </a:pPr>
            <a:r>
              <a:rPr lang="en-US" u="sng" dirty="0" err="1" smtClean="0">
                <a:solidFill>
                  <a:srgbClr val="FF0000"/>
                </a:solidFill>
              </a:rPr>
              <a:t>U</a:t>
            </a:r>
            <a:r>
              <a:rPr lang="en-US" dirty="0" err="1" smtClean="0">
                <a:solidFill>
                  <a:srgbClr val="FF0000"/>
                </a:solidFill>
              </a:rPr>
              <a:t>terotonics</a:t>
            </a:r>
            <a:r>
              <a:rPr lang="en-US" dirty="0" smtClean="0">
                <a:solidFill>
                  <a:srgbClr val="FF0000"/>
                </a:solidFill>
              </a:rPr>
              <a:t>,</a:t>
            </a:r>
            <a:r>
              <a:rPr lang="en-US" dirty="0" smtClean="0"/>
              <a:t> </a:t>
            </a:r>
          </a:p>
          <a:p>
            <a:pPr>
              <a:buNone/>
            </a:pPr>
            <a:r>
              <a:rPr lang="en-US" dirty="0" smtClean="0"/>
              <a:t>Surveillance with </a:t>
            </a:r>
            <a:r>
              <a:rPr lang="en-US" dirty="0" smtClean="0">
                <a:solidFill>
                  <a:srgbClr val="FF0000"/>
                </a:solidFill>
              </a:rPr>
              <a:t>ultrasound</a:t>
            </a:r>
            <a:r>
              <a:rPr lang="en-US" dirty="0" smtClean="0"/>
              <a:t>, and</a:t>
            </a:r>
          </a:p>
          <a:p>
            <a:pPr>
              <a:buNone/>
            </a:pPr>
            <a:r>
              <a:rPr lang="en-US" dirty="0" smtClean="0"/>
              <a:t>The monitoring of human chorionic </a:t>
            </a:r>
            <a:r>
              <a:rPr lang="en-US" dirty="0" err="1" smtClean="0"/>
              <a:t>gonadotropin</a:t>
            </a:r>
            <a:r>
              <a:rPr lang="en-US" dirty="0" smtClean="0"/>
              <a:t> </a:t>
            </a:r>
            <a:r>
              <a:rPr lang="en-US" dirty="0" smtClean="0">
                <a:solidFill>
                  <a:srgbClr val="FF0000"/>
                </a:solidFill>
              </a:rPr>
              <a:t>(</a:t>
            </a:r>
            <a:r>
              <a:rPr lang="en-US" dirty="0" err="1" smtClean="0">
                <a:solidFill>
                  <a:srgbClr val="FF0000"/>
                </a:solidFill>
              </a:rPr>
              <a:t>hCG</a:t>
            </a:r>
            <a:r>
              <a:rPr lang="en-US" dirty="0" smtClean="0">
                <a:solidFill>
                  <a:srgbClr val="FF0000"/>
                </a:solidFill>
              </a:rPr>
              <a:t>) </a:t>
            </a:r>
            <a:r>
              <a:rPr lang="en-US" dirty="0" smtClean="0"/>
              <a:t>levels. There is no agreed-upon</a:t>
            </a:r>
            <a:endParaRPr lang="en-US" dirty="0"/>
          </a:p>
        </p:txBody>
      </p:sp>
    </p:spTree>
    <p:extLst>
      <p:ext uri="{BB962C8B-B14F-4D97-AF65-F5344CB8AC3E}">
        <p14:creationId xmlns:p14="http://schemas.microsoft.com/office/powerpoint/2010/main" val="2193885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1"/>
            <a:ext cx="8991600" cy="685800"/>
          </a:xfrm>
        </p:spPr>
        <p:txBody>
          <a:bodyPr>
            <a:normAutofit fontScale="90000"/>
          </a:bodyPr>
          <a:lstStyle/>
          <a:p>
            <a:r>
              <a:rPr lang="en-US" dirty="0" smtClean="0"/>
              <a:t/>
            </a:r>
            <a:br>
              <a:rPr lang="en-US" dirty="0" smtClean="0"/>
            </a:br>
            <a:r>
              <a:rPr lang="en-US" sz="3100" b="1" dirty="0" smtClean="0"/>
              <a:t>Criteria to identify Failed Trial of Conservative Management</a:t>
            </a:r>
            <a:br>
              <a:rPr lang="en-US" sz="3100" b="1" dirty="0" smtClean="0"/>
            </a:br>
            <a:endParaRPr lang="en-US" b="1" dirty="0"/>
          </a:p>
        </p:txBody>
      </p:sp>
      <p:sp>
        <p:nvSpPr>
          <p:cNvPr id="3" name="Content Placeholder 2"/>
          <p:cNvSpPr>
            <a:spLocks noGrp="1"/>
          </p:cNvSpPr>
          <p:nvPr>
            <p:ph idx="1"/>
          </p:nvPr>
        </p:nvSpPr>
        <p:spPr>
          <a:xfrm>
            <a:off x="296142" y="1537855"/>
            <a:ext cx="8588086" cy="4883727"/>
          </a:xfrm>
        </p:spPr>
        <p:txBody>
          <a:bodyPr>
            <a:normAutofit/>
          </a:bodyPr>
          <a:lstStyle/>
          <a:p>
            <a:r>
              <a:rPr lang="en-US" dirty="0" smtClean="0"/>
              <a:t>1.Contraindications to conservative management (lateral or deep cervical invasion)</a:t>
            </a:r>
          </a:p>
          <a:p>
            <a:r>
              <a:rPr lang="en-US" dirty="0" smtClean="0"/>
              <a:t>2. Maternal request for definitive surgical management (hysterectomy)</a:t>
            </a:r>
          </a:p>
          <a:p>
            <a:r>
              <a:rPr lang="en-US" dirty="0" smtClean="0"/>
              <a:t>3. Ongoing hemorrhage(no time limit-may occur hours to weeks after delivery)</a:t>
            </a:r>
          </a:p>
          <a:p>
            <a:r>
              <a:rPr lang="en-US" dirty="0" smtClean="0"/>
              <a:t>4. Severe pain</a:t>
            </a:r>
          </a:p>
          <a:p>
            <a:r>
              <a:rPr lang="en-US" dirty="0" smtClean="0"/>
              <a:t>5. Cardiovascular instability or signs of hemorrhagic shock (hypotension, tachycardia, decreased urine output DIC)</a:t>
            </a:r>
          </a:p>
          <a:p>
            <a:r>
              <a:rPr lang="en-US" dirty="0" smtClean="0"/>
              <a:t>6. Complications(arterial injury after attempted intra-arterial balloon occlusion or </a:t>
            </a:r>
            <a:r>
              <a:rPr lang="en-US" dirty="0" err="1" smtClean="0"/>
              <a:t>embolization</a:t>
            </a:r>
            <a:r>
              <a:rPr lang="en-US" dirty="0" smtClean="0"/>
              <a:t>)</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95400"/>
          </a:xfrm>
        </p:spPr>
        <p:txBody>
          <a:bodyPr>
            <a:noAutofit/>
          </a:bodyPr>
          <a:lstStyle/>
          <a:p>
            <a:pPr algn="ctr"/>
            <a:r>
              <a:rPr lang="en-US" sz="3600" b="1" dirty="0" smtClean="0"/>
              <a:t/>
            </a:r>
            <a:br>
              <a:rPr lang="en-US" sz="3600" b="1" dirty="0" smtClean="0"/>
            </a:br>
            <a:r>
              <a:rPr lang="en-US" sz="3600" b="1" dirty="0" smtClean="0"/>
              <a:t/>
            </a:r>
            <a:br>
              <a:rPr lang="en-US" sz="3600" b="1" dirty="0" smtClean="0"/>
            </a:br>
            <a:r>
              <a:rPr lang="en-US" sz="3600" b="1" dirty="0" smtClean="0"/>
              <a:t>Molecular </a:t>
            </a:r>
            <a:r>
              <a:rPr lang="en-US" sz="3600" b="1" dirty="0" smtClean="0"/>
              <a:t>Circuits Shared </a:t>
            </a:r>
            <a:r>
              <a:rPr lang="en-US" sz="3600" b="1" dirty="0" smtClean="0"/>
              <a:t>by </a:t>
            </a:r>
            <a:r>
              <a:rPr lang="en-US" sz="3600" b="1" dirty="0" smtClean="0"/>
              <a:t>Placental </a:t>
            </a:r>
            <a:r>
              <a:rPr lang="en-US" sz="3600" b="1" dirty="0" smtClean="0"/>
              <a:t>and </a:t>
            </a:r>
            <a:r>
              <a:rPr lang="en-US" sz="3600" b="1" dirty="0" smtClean="0"/>
              <a:t>Cancer Cells</a:t>
            </a:r>
            <a:r>
              <a:rPr lang="en-US" sz="5400" b="1" dirty="0" smtClean="0"/>
              <a:t/>
            </a:r>
            <a:br>
              <a:rPr lang="en-US" sz="5400" b="1" dirty="0" smtClean="0"/>
            </a:br>
            <a:endParaRPr lang="en-US" sz="5400" dirty="0"/>
          </a:p>
        </p:txBody>
      </p:sp>
      <p:sp>
        <p:nvSpPr>
          <p:cNvPr id="3" name="Content Placeholder 2"/>
          <p:cNvSpPr>
            <a:spLocks noGrp="1"/>
          </p:cNvSpPr>
          <p:nvPr>
            <p:ph idx="1"/>
          </p:nvPr>
        </p:nvSpPr>
        <p:spPr>
          <a:xfrm>
            <a:off x="304800" y="1600200"/>
            <a:ext cx="8534400" cy="4876800"/>
          </a:xfrm>
        </p:spPr>
        <p:txBody>
          <a:bodyPr>
            <a:normAutofit/>
          </a:bodyPr>
          <a:lstStyle/>
          <a:p>
            <a:r>
              <a:rPr lang="en-US" dirty="0" smtClean="0"/>
              <a:t>The ability of  </a:t>
            </a:r>
            <a:r>
              <a:rPr lang="en-US" dirty="0" err="1" smtClean="0"/>
              <a:t>trophoblast</a:t>
            </a:r>
            <a:r>
              <a:rPr lang="en-US" dirty="0" smtClean="0"/>
              <a:t> cells to proliferate and then to migrate and invade the uterine wall, as well as the many common characteristics shared by normal </a:t>
            </a:r>
            <a:r>
              <a:rPr lang="en-US" dirty="0" err="1" smtClean="0"/>
              <a:t>trophoblast</a:t>
            </a:r>
            <a:r>
              <a:rPr lang="en-US" dirty="0" smtClean="0"/>
              <a:t> cells and malignant cells,</a:t>
            </a:r>
          </a:p>
          <a:p>
            <a:r>
              <a:rPr lang="en-US" dirty="0" smtClean="0"/>
              <a:t>Moreover, </a:t>
            </a:r>
          </a:p>
          <a:p>
            <a:r>
              <a:rPr lang="en-US" dirty="0" smtClean="0"/>
              <a:t>Normal </a:t>
            </a:r>
            <a:r>
              <a:rPr lang="en-US" dirty="0" err="1" smtClean="0"/>
              <a:t>trophoblast</a:t>
            </a:r>
            <a:r>
              <a:rPr lang="en-US" dirty="0" smtClean="0"/>
              <a:t> can be transformed into </a:t>
            </a:r>
            <a:r>
              <a:rPr lang="en-US" dirty="0" err="1" smtClean="0"/>
              <a:t>hydatidiform</a:t>
            </a:r>
            <a:r>
              <a:rPr lang="en-US" dirty="0" smtClean="0"/>
              <a:t> mole, a highly proliferative benign </a:t>
            </a:r>
            <a:r>
              <a:rPr lang="en-US" dirty="0" err="1" smtClean="0"/>
              <a:t>trophoblastic</a:t>
            </a:r>
            <a:r>
              <a:rPr lang="en-US" dirty="0" smtClean="0"/>
              <a:t> disease and into </a:t>
            </a:r>
            <a:r>
              <a:rPr lang="en-US" dirty="0" err="1" smtClean="0"/>
              <a:t>choriocarcinoma</a:t>
            </a:r>
            <a:r>
              <a:rPr lang="en-US" dirty="0" smtClean="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00B050"/>
                </a:solidFill>
              </a:rPr>
              <a:t/>
            </a:r>
            <a:br>
              <a:rPr lang="en-US" b="1" dirty="0" smtClean="0">
                <a:solidFill>
                  <a:srgbClr val="00B050"/>
                </a:solidFill>
              </a:rPr>
            </a:br>
            <a:r>
              <a:rPr lang="en-US" b="1" dirty="0" smtClean="0">
                <a:solidFill>
                  <a:srgbClr val="00B050"/>
                </a:solidFill>
              </a:rPr>
              <a:t>Surgical Management of Limited (Focal) </a:t>
            </a:r>
            <a:r>
              <a:rPr lang="en-US" b="1" dirty="0" err="1" smtClean="0">
                <a:solidFill>
                  <a:srgbClr val="00B050"/>
                </a:solidFill>
              </a:rPr>
              <a:t>Accreta</a:t>
            </a:r>
            <a:r>
              <a:rPr lang="en-US" b="1" dirty="0" smtClean="0">
                <a:solidFill>
                  <a:srgbClr val="00B050"/>
                </a:solidFill>
              </a:rPr>
              <a:t/>
            </a:r>
            <a:br>
              <a:rPr lang="en-US" b="1" dirty="0" smtClean="0">
                <a:solidFill>
                  <a:srgbClr val="00B050"/>
                </a:solidFill>
              </a:rPr>
            </a:br>
            <a:endParaRPr lang="en-US" dirty="0">
              <a:solidFill>
                <a:srgbClr val="00B050"/>
              </a:solidFill>
            </a:endParaRPr>
          </a:p>
        </p:txBody>
      </p:sp>
      <p:sp>
        <p:nvSpPr>
          <p:cNvPr id="3" name="Content Placeholder 2"/>
          <p:cNvSpPr>
            <a:spLocks noGrp="1"/>
          </p:cNvSpPr>
          <p:nvPr>
            <p:ph idx="1"/>
          </p:nvPr>
        </p:nvSpPr>
        <p:spPr/>
        <p:txBody>
          <a:bodyPr>
            <a:normAutofit/>
          </a:bodyPr>
          <a:lstStyle/>
          <a:p>
            <a:r>
              <a:rPr lang="en-US" dirty="0" smtClean="0"/>
              <a:t>It has been argued that there is little clinical difference among women with total, partial, or focal </a:t>
            </a:r>
            <a:r>
              <a:rPr lang="en-US" dirty="0" err="1" smtClean="0"/>
              <a:t>accreta</a:t>
            </a:r>
            <a:r>
              <a:rPr lang="en-US" dirty="0" smtClean="0"/>
              <a:t> </a:t>
            </a:r>
          </a:p>
          <a:p>
            <a:r>
              <a:rPr lang="en-US" dirty="0" smtClean="0"/>
              <a:t>since outcomes are similar.</a:t>
            </a:r>
          </a:p>
          <a:p>
            <a:r>
              <a:rPr lang="en-US" dirty="0" smtClean="0"/>
              <a:t> Despite these limitations, </a:t>
            </a:r>
          </a:p>
          <a:p>
            <a:r>
              <a:rPr lang="en-US" dirty="0" smtClean="0"/>
              <a:t>some women with focal abnormal </a:t>
            </a:r>
            <a:r>
              <a:rPr lang="en-US" dirty="0" err="1" smtClean="0"/>
              <a:t>placentation</a:t>
            </a:r>
            <a:r>
              <a:rPr lang="en-US" dirty="0" smtClean="0"/>
              <a:t> may be candidates for uterine-preserving therapies.</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382000" cy="1417638"/>
          </a:xfrm>
        </p:spPr>
        <p:txBody>
          <a:bodyPr>
            <a:normAutofit/>
          </a:bodyPr>
          <a:lstStyle/>
          <a:p>
            <a:pPr algn="ctr"/>
            <a:r>
              <a:rPr lang="en-US" b="1" dirty="0" smtClean="0">
                <a:solidFill>
                  <a:srgbClr val="00B050"/>
                </a:solidFill>
              </a:rPr>
              <a:t> </a:t>
            </a:r>
            <a:r>
              <a:rPr lang="en-US" b="1" dirty="0" err="1" smtClean="0">
                <a:solidFill>
                  <a:srgbClr val="00B050"/>
                </a:solidFill>
              </a:rPr>
              <a:t>Exision</a:t>
            </a:r>
            <a:r>
              <a:rPr lang="en-US" b="1" dirty="0" smtClean="0">
                <a:solidFill>
                  <a:srgbClr val="00B050"/>
                </a:solidFill>
              </a:rPr>
              <a:t> Of Focal </a:t>
            </a:r>
            <a:r>
              <a:rPr lang="en-US" b="1" dirty="0" err="1" smtClean="0">
                <a:solidFill>
                  <a:srgbClr val="00B050"/>
                </a:solidFill>
              </a:rPr>
              <a:t>Myometrium</a:t>
            </a:r>
            <a:r>
              <a:rPr lang="en-US" b="1" dirty="0" smtClean="0">
                <a:solidFill>
                  <a:srgbClr val="00B050"/>
                </a:solidFill>
              </a:rPr>
              <a:t> With Underlying Placenta</a:t>
            </a:r>
            <a:endParaRPr lang="en-US" b="1" dirty="0">
              <a:solidFill>
                <a:srgbClr val="00B050"/>
              </a:solidFill>
            </a:endParaRPr>
          </a:p>
        </p:txBody>
      </p:sp>
      <p:sp>
        <p:nvSpPr>
          <p:cNvPr id="3" name="Content Placeholder 2"/>
          <p:cNvSpPr>
            <a:spLocks noGrp="1"/>
          </p:cNvSpPr>
          <p:nvPr>
            <p:ph idx="1"/>
          </p:nvPr>
        </p:nvSpPr>
        <p:spPr/>
        <p:txBody>
          <a:bodyPr>
            <a:normAutofit/>
          </a:bodyPr>
          <a:lstStyle/>
          <a:p>
            <a:r>
              <a:rPr lang="en-US" b="1" dirty="0" smtClean="0">
                <a:solidFill>
                  <a:srgbClr val="00B050"/>
                </a:solidFill>
              </a:rPr>
              <a:t>Local resection of placental implantation site </a:t>
            </a:r>
            <a:r>
              <a:rPr lang="en-US" dirty="0" smtClean="0"/>
              <a:t>Placenta </a:t>
            </a:r>
            <a:r>
              <a:rPr lang="en-US" dirty="0" err="1"/>
              <a:t>accreta</a:t>
            </a:r>
            <a:r>
              <a:rPr lang="en-US" dirty="0"/>
              <a:t> and placenta </a:t>
            </a:r>
            <a:r>
              <a:rPr lang="en-US" dirty="0" err="1"/>
              <a:t>increta</a:t>
            </a:r>
            <a:r>
              <a:rPr lang="en-US" dirty="0"/>
              <a:t> can be safely and successfully treated, in some well-selected cases, </a:t>
            </a:r>
            <a:endParaRPr lang="en-US" dirty="0" smtClean="0"/>
          </a:p>
          <a:p>
            <a:r>
              <a:rPr lang="en-US" dirty="0" smtClean="0"/>
              <a:t>by </a:t>
            </a:r>
            <a:r>
              <a:rPr lang="en-US" dirty="0"/>
              <a:t>resection of the placental implantation site and </a:t>
            </a:r>
            <a:endParaRPr lang="en-US" dirty="0" smtClean="0"/>
          </a:p>
          <a:p>
            <a:r>
              <a:rPr lang="en-US" dirty="0" smtClean="0"/>
              <a:t>repair </a:t>
            </a:r>
            <a:r>
              <a:rPr lang="en-US" dirty="0"/>
              <a:t>of uterine defect. </a:t>
            </a:r>
            <a:endParaRPr lang="en-US" dirty="0" smtClean="0"/>
          </a:p>
          <a:p>
            <a:r>
              <a:rPr lang="en-US" dirty="0" smtClean="0"/>
              <a:t>This </a:t>
            </a:r>
            <a:r>
              <a:rPr lang="en-US" dirty="0"/>
              <a:t>method provides immediate therapy, reduces blood loss and preserves fertility. </a:t>
            </a:r>
            <a:endParaRPr lang="en-US" dirty="0" smtClean="0"/>
          </a:p>
          <a:p>
            <a:r>
              <a:rPr lang="en-US" dirty="0" smtClean="0"/>
              <a:t>Local </a:t>
            </a:r>
            <a:r>
              <a:rPr lang="en-US" dirty="0"/>
              <a:t>resection seems to be associated with fewer complications within 24 hours postoperatively compared with hysterectomy or leaving the placenta </a:t>
            </a:r>
            <a:r>
              <a:rPr lang="en-US" i="1" dirty="0"/>
              <a:t>in situ </a:t>
            </a:r>
            <a:endParaRPr lang="en-US" dirty="0"/>
          </a:p>
        </p:txBody>
      </p:sp>
    </p:spTree>
    <p:extLst>
      <p:ext uri="{BB962C8B-B14F-4D97-AF65-F5344CB8AC3E}">
        <p14:creationId xmlns:p14="http://schemas.microsoft.com/office/powerpoint/2010/main" val="854789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Illustrating figure showing idea of technique</a:t>
            </a:r>
          </a:p>
        </p:txBody>
      </p:sp>
      <p:sp>
        <p:nvSpPr>
          <p:cNvPr id="3" name="Content Placeholder 2"/>
          <p:cNvSpPr>
            <a:spLocks noGrp="1"/>
          </p:cNvSpPr>
          <p:nvPr>
            <p:ph idx="1"/>
          </p:nvPr>
        </p:nvSpPr>
        <p:spPr/>
        <p:txBody>
          <a:bodyPr/>
          <a:lstStyle/>
          <a:p>
            <a:r>
              <a:rPr lang="en-US" dirty="0" smtClean="0"/>
              <a:t>1-Dissection </a:t>
            </a:r>
            <a:r>
              <a:rPr lang="en-US" dirty="0"/>
              <a:t>of the bladder downward beneath the cervix. </a:t>
            </a:r>
            <a:endParaRPr lang="en-US" dirty="0" smtClean="0"/>
          </a:p>
          <a:p>
            <a:r>
              <a:rPr lang="en-US" dirty="0" smtClean="0"/>
              <a:t>2-Upper </a:t>
            </a:r>
            <a:r>
              <a:rPr lang="en-US" dirty="0"/>
              <a:t>segment incision to deliver the fetus. </a:t>
            </a:r>
          </a:p>
          <a:p>
            <a:r>
              <a:rPr lang="en-US" dirty="0" smtClean="0"/>
              <a:t>3-Bilateral </a:t>
            </a:r>
            <a:r>
              <a:rPr lang="en-US" dirty="0"/>
              <a:t>uterine artery ligation. </a:t>
            </a:r>
            <a:endParaRPr lang="en-US" dirty="0" smtClean="0"/>
          </a:p>
          <a:p>
            <a:r>
              <a:rPr lang="en-US" dirty="0" smtClean="0"/>
              <a:t>4-elliptical </a:t>
            </a:r>
            <a:r>
              <a:rPr lang="en-US" dirty="0"/>
              <a:t>incision to involve the placenta </a:t>
            </a:r>
          </a:p>
          <a:p>
            <a:r>
              <a:rPr lang="en-US" dirty="0" smtClean="0"/>
              <a:t>(</a:t>
            </a:r>
            <a:r>
              <a:rPr lang="en-US" dirty="0"/>
              <a:t>then closure not illustrated in figure). </a:t>
            </a:r>
          </a:p>
          <a:p>
            <a:r>
              <a:rPr lang="en-US" dirty="0" smtClean="0"/>
              <a:t>5-Bilateral </a:t>
            </a:r>
            <a:r>
              <a:rPr lang="en-US" dirty="0"/>
              <a:t>internal iliac artery ligation</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347" y="4495800"/>
            <a:ext cx="1395876" cy="1752600"/>
          </a:xfrm>
          <a:prstGeom prst="rect">
            <a:avLst/>
          </a:prstGeom>
        </p:spPr>
      </p:pic>
    </p:spTree>
    <p:extLst>
      <p:ext uri="{BB962C8B-B14F-4D97-AF65-F5344CB8AC3E}">
        <p14:creationId xmlns:p14="http://schemas.microsoft.com/office/powerpoint/2010/main" val="3097654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00B050"/>
                </a:solidFill>
              </a:rPr>
              <a:t>Removal Of Placenta</a:t>
            </a:r>
            <a:endParaRPr lang="en-US" dirty="0"/>
          </a:p>
        </p:txBody>
      </p:sp>
      <p:sp>
        <p:nvSpPr>
          <p:cNvPr id="3" name="Content Placeholder 2"/>
          <p:cNvSpPr>
            <a:spLocks noGrp="1"/>
          </p:cNvSpPr>
          <p:nvPr>
            <p:ph idx="1"/>
          </p:nvPr>
        </p:nvSpPr>
        <p:spPr/>
        <p:txBody>
          <a:bodyPr/>
          <a:lstStyle/>
          <a:p>
            <a:r>
              <a:rPr lang="en-US" dirty="0" smtClean="0"/>
              <a:t>Forced Manual Removal </a:t>
            </a:r>
          </a:p>
          <a:p>
            <a:r>
              <a:rPr lang="en-US" dirty="0" smtClean="0"/>
              <a:t>Extraction Of Placenta with curette placental site</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oAutofit/>
          </a:bodyPr>
          <a:lstStyle/>
          <a:p>
            <a:pPr algn="ctr"/>
            <a:r>
              <a:rPr lang="en-US" sz="4800" dirty="0" smtClean="0"/>
              <a:t/>
            </a:r>
            <a:br>
              <a:rPr lang="en-US" sz="4800" dirty="0" smtClean="0"/>
            </a:br>
            <a:r>
              <a:rPr lang="en-US" sz="3200" b="1" dirty="0" smtClean="0"/>
              <a:t>Techniques For Controlling Postpartum </a:t>
            </a:r>
            <a:r>
              <a:rPr lang="en-US" sz="3200" b="1" dirty="0" err="1" smtClean="0"/>
              <a:t>Haemorrhage</a:t>
            </a:r>
            <a:r>
              <a:rPr lang="en-US" sz="3200" b="1" dirty="0" smtClean="0"/>
              <a:t/>
            </a:r>
            <a:br>
              <a:rPr lang="en-US" sz="3200" b="1" dirty="0" smtClean="0"/>
            </a:br>
            <a:r>
              <a:rPr lang="en-US" sz="3200" b="1" dirty="0" smtClean="0"/>
              <a:t>As Adjuvant To Definitive Treatment </a:t>
            </a:r>
            <a:r>
              <a:rPr lang="en-US" sz="4000" b="1" dirty="0" smtClean="0"/>
              <a:t/>
            </a:r>
            <a:br>
              <a:rPr lang="en-US" sz="4000" b="1" dirty="0" smtClean="0"/>
            </a:br>
            <a:endParaRPr lang="en-US" sz="4000" b="1" dirty="0"/>
          </a:p>
        </p:txBody>
      </p:sp>
      <p:sp>
        <p:nvSpPr>
          <p:cNvPr id="3" name="Content Placeholder 2"/>
          <p:cNvSpPr>
            <a:spLocks noGrp="1"/>
          </p:cNvSpPr>
          <p:nvPr>
            <p:ph idx="1"/>
          </p:nvPr>
        </p:nvSpPr>
        <p:spPr>
          <a:xfrm>
            <a:off x="152400" y="1066800"/>
            <a:ext cx="8839200" cy="5791200"/>
          </a:xfrm>
        </p:spPr>
        <p:txBody>
          <a:bodyPr>
            <a:normAutofit fontScale="77500" lnSpcReduction="20000"/>
          </a:bodyPr>
          <a:lstStyle/>
          <a:p>
            <a:r>
              <a:rPr lang="en-US" dirty="0" smtClean="0">
                <a:solidFill>
                  <a:srgbClr val="FF0000"/>
                </a:solidFill>
              </a:rPr>
              <a:t>Pharmaceutical </a:t>
            </a:r>
            <a:r>
              <a:rPr lang="en-US" dirty="0" smtClean="0"/>
              <a:t>treatment of postpartum </a:t>
            </a:r>
            <a:r>
              <a:rPr lang="en-US" dirty="0" err="1" smtClean="0"/>
              <a:t>haemorrhage</a:t>
            </a:r>
            <a:r>
              <a:rPr lang="en-US" dirty="0" smtClean="0"/>
              <a:t> is well defined (</a:t>
            </a:r>
            <a:r>
              <a:rPr lang="en-US" dirty="0" err="1" smtClean="0"/>
              <a:t>ecobolic</a:t>
            </a:r>
            <a:r>
              <a:rPr lang="en-US" dirty="0" smtClean="0"/>
              <a:t> drugs =  </a:t>
            </a:r>
            <a:r>
              <a:rPr lang="en-US" dirty="0" err="1" smtClean="0"/>
              <a:t>syntocinon</a:t>
            </a:r>
            <a:r>
              <a:rPr lang="en-US" dirty="0" smtClean="0"/>
              <a:t> , </a:t>
            </a:r>
            <a:r>
              <a:rPr lang="en-US" dirty="0" err="1" smtClean="0"/>
              <a:t>methergin,misoprostol</a:t>
            </a:r>
            <a:r>
              <a:rPr lang="en-US" dirty="0" smtClean="0"/>
              <a:t>  and</a:t>
            </a:r>
          </a:p>
          <a:p>
            <a:r>
              <a:rPr lang="en-US" dirty="0" smtClean="0"/>
              <a:t> </a:t>
            </a:r>
            <a:r>
              <a:rPr lang="en-US" dirty="0" err="1" smtClean="0"/>
              <a:t>hemostatic</a:t>
            </a:r>
            <a:r>
              <a:rPr lang="en-US" dirty="0" smtClean="0"/>
              <a:t> drugs  = </a:t>
            </a:r>
            <a:r>
              <a:rPr lang="en-US" dirty="0" err="1" smtClean="0"/>
              <a:t>tranexamic</a:t>
            </a:r>
            <a:r>
              <a:rPr lang="en-US" dirty="0" smtClean="0"/>
              <a:t> acid )</a:t>
            </a:r>
          </a:p>
          <a:p>
            <a:r>
              <a:rPr lang="en-US" dirty="0" smtClean="0">
                <a:solidFill>
                  <a:srgbClr val="FF0000"/>
                </a:solidFill>
              </a:rPr>
              <a:t>Physical </a:t>
            </a:r>
            <a:r>
              <a:rPr lang="en-US" dirty="0" smtClean="0"/>
              <a:t>methods for controlling postpartum </a:t>
            </a:r>
          </a:p>
          <a:p>
            <a:r>
              <a:rPr lang="en-US" dirty="0" smtClean="0"/>
              <a:t>Manual uterine compression and massage</a:t>
            </a:r>
          </a:p>
          <a:p>
            <a:r>
              <a:rPr lang="en-US" dirty="0" smtClean="0"/>
              <a:t>Packing</a:t>
            </a:r>
          </a:p>
          <a:p>
            <a:r>
              <a:rPr lang="en-US" dirty="0" smtClean="0"/>
              <a:t>Balloon (balloon in  all uterus , balloon in lower uterine segment )</a:t>
            </a:r>
          </a:p>
          <a:p>
            <a:r>
              <a:rPr lang="en-US" dirty="0" smtClean="0"/>
              <a:t>Cooling</a:t>
            </a:r>
          </a:p>
          <a:p>
            <a:r>
              <a:rPr lang="en-US" dirty="0" err="1" smtClean="0"/>
              <a:t>Vaccum</a:t>
            </a:r>
            <a:r>
              <a:rPr lang="en-US" dirty="0" smtClean="0"/>
              <a:t> </a:t>
            </a:r>
            <a:r>
              <a:rPr lang="en-US" dirty="0"/>
              <a:t>Induced Uterine </a:t>
            </a:r>
            <a:r>
              <a:rPr lang="en-US" dirty="0" err="1"/>
              <a:t>Tamponade</a:t>
            </a:r>
            <a:r>
              <a:rPr lang="en-US" dirty="0"/>
              <a:t> = </a:t>
            </a:r>
            <a:r>
              <a:rPr lang="en-US" dirty="0" err="1" smtClean="0"/>
              <a:t>instastop</a:t>
            </a:r>
            <a:endParaRPr lang="en-US" dirty="0" smtClean="0"/>
          </a:p>
          <a:p>
            <a:r>
              <a:rPr lang="en-US" dirty="0" smtClean="0"/>
              <a:t>Uterine tissues </a:t>
            </a:r>
            <a:r>
              <a:rPr lang="en-US" dirty="0" err="1" smtClean="0"/>
              <a:t>eg</a:t>
            </a:r>
            <a:r>
              <a:rPr lang="en-US" dirty="0" smtClean="0"/>
              <a:t> cervical lips ( </a:t>
            </a:r>
            <a:r>
              <a:rPr lang="en-US" dirty="0" err="1" smtClean="0"/>
              <a:t>dawlatly</a:t>
            </a:r>
            <a:r>
              <a:rPr lang="en-US" dirty="0" smtClean="0"/>
              <a:t>), anterior upper uterine segment(</a:t>
            </a:r>
            <a:r>
              <a:rPr lang="en-US" dirty="0" err="1" smtClean="0"/>
              <a:t>Hennawy</a:t>
            </a:r>
            <a:r>
              <a:rPr lang="en-US" dirty="0" smtClean="0"/>
              <a:t>)</a:t>
            </a:r>
          </a:p>
          <a:p>
            <a:r>
              <a:rPr lang="en-US" dirty="0" smtClean="0">
                <a:solidFill>
                  <a:srgbClr val="FF0000"/>
                </a:solidFill>
              </a:rPr>
              <a:t>Surgical </a:t>
            </a:r>
            <a:r>
              <a:rPr lang="en-US" dirty="0" smtClean="0"/>
              <a:t>methods for controlling postpartum</a:t>
            </a:r>
          </a:p>
          <a:p>
            <a:r>
              <a:rPr lang="en-US" dirty="0" err="1" smtClean="0">
                <a:solidFill>
                  <a:srgbClr val="00B050"/>
                </a:solidFill>
              </a:rPr>
              <a:t>Undersuturing</a:t>
            </a:r>
            <a:r>
              <a:rPr lang="en-US" dirty="0" smtClean="0">
                <a:solidFill>
                  <a:srgbClr val="00B050"/>
                </a:solidFill>
              </a:rPr>
              <a:t> of placental bed</a:t>
            </a:r>
          </a:p>
          <a:p>
            <a:r>
              <a:rPr lang="en-US" dirty="0" smtClean="0">
                <a:solidFill>
                  <a:srgbClr val="00B050"/>
                </a:solidFill>
              </a:rPr>
              <a:t>Uterine compression </a:t>
            </a:r>
            <a:r>
              <a:rPr lang="en-US" dirty="0" smtClean="0"/>
              <a:t>:Manual ,uterine wrapping , External Elastic Bandage  Or sutures ( All uterus  , upper segment or lower segment ) , </a:t>
            </a:r>
            <a:r>
              <a:rPr lang="en-US" dirty="0" err="1" smtClean="0"/>
              <a:t>permenant</a:t>
            </a:r>
            <a:r>
              <a:rPr lang="en-US" dirty="0" smtClean="0"/>
              <a:t> or temporary</a:t>
            </a:r>
          </a:p>
          <a:p>
            <a:r>
              <a:rPr lang="en-US" b="1" dirty="0" err="1" smtClean="0">
                <a:solidFill>
                  <a:srgbClr val="00B050"/>
                </a:solidFill>
              </a:rPr>
              <a:t>Devascularisation</a:t>
            </a:r>
            <a:r>
              <a:rPr lang="en-US" b="1" dirty="0" smtClean="0"/>
              <a:t> ( temporary or </a:t>
            </a:r>
            <a:r>
              <a:rPr lang="en-US" b="1" dirty="0" err="1" smtClean="0"/>
              <a:t>permenant</a:t>
            </a:r>
            <a:r>
              <a:rPr lang="en-US" b="1" dirty="0" smtClean="0"/>
              <a:t>)</a:t>
            </a:r>
          </a:p>
          <a:p>
            <a:r>
              <a:rPr lang="en-US" b="1" dirty="0" smtClean="0"/>
              <a:t>Trans vaginal uterine artery clamping</a:t>
            </a:r>
          </a:p>
          <a:p>
            <a:r>
              <a:rPr lang="en-US" b="1" dirty="0" smtClean="0"/>
              <a:t> Trans abdominal </a:t>
            </a:r>
            <a:r>
              <a:rPr lang="en-US" dirty="0" smtClean="0"/>
              <a:t>Uterine artery ligation</a:t>
            </a:r>
          </a:p>
          <a:p>
            <a:r>
              <a:rPr lang="en-US" b="1" dirty="0" smtClean="0"/>
              <a:t>Ovarian vessel ligation</a:t>
            </a:r>
            <a:endParaRPr lang="en-US" dirty="0" smtClean="0"/>
          </a:p>
          <a:p>
            <a:r>
              <a:rPr lang="en-US" dirty="0" smtClean="0">
                <a:solidFill>
                  <a:srgbClr val="00B050"/>
                </a:solidFill>
              </a:rPr>
              <a:t>Hysterectomy</a:t>
            </a:r>
          </a:p>
          <a:p>
            <a:r>
              <a:rPr lang="en-US" dirty="0" err="1" smtClean="0"/>
              <a:t>Logethotopulos</a:t>
            </a:r>
            <a:r>
              <a:rPr lang="en-US" dirty="0" smtClean="0"/>
              <a:t>  pack</a:t>
            </a:r>
          </a:p>
          <a:p>
            <a:r>
              <a:rPr lang="en-US" dirty="0" smtClean="0"/>
              <a:t>Internal iliac ligation</a:t>
            </a:r>
          </a:p>
          <a:p>
            <a:r>
              <a:rPr lang="en-US" dirty="0" smtClean="0"/>
              <a:t>Arterial </a:t>
            </a:r>
            <a:r>
              <a:rPr lang="en-US" dirty="0" err="1" smtClean="0"/>
              <a:t>embolisation</a:t>
            </a: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600200"/>
            <a:ext cx="8534400" cy="4525963"/>
          </a:xfrm>
        </p:spPr>
        <p:txBody>
          <a:bodyPr>
            <a:normAutofit/>
          </a:bodyPr>
          <a:lstStyle/>
          <a:p>
            <a:pPr algn="l" rtl="0">
              <a:buFont typeface="Arial" pitchFamily="34" charset="0"/>
              <a:buNone/>
              <a:defRPr/>
            </a:pPr>
            <a:r>
              <a:rPr lang="en-US" dirty="0" smtClean="0"/>
              <a:t>Postpartum hemorrhage (PPH) is the most important single cause of maternal death in both developing and developed countries</a:t>
            </a:r>
          </a:p>
          <a:p>
            <a:pPr algn="l" rtl="0">
              <a:buFont typeface="Arial" pitchFamily="34" charset="0"/>
              <a:buNone/>
              <a:defRPr/>
            </a:pPr>
            <a:r>
              <a:rPr lang="en-US" dirty="0" smtClean="0"/>
              <a:t>Excessive bleeding occurs because of an abnormality in one of four basic processes, referred to in the “4Ts” </a:t>
            </a:r>
            <a:r>
              <a:rPr lang="en-US" dirty="0" err="1" smtClean="0"/>
              <a:t>mnemonic,either</a:t>
            </a:r>
            <a:r>
              <a:rPr lang="en-US" dirty="0" smtClean="0"/>
              <a:t> individually or in combination: </a:t>
            </a:r>
          </a:p>
          <a:p>
            <a:pPr algn="l" rtl="0">
              <a:buFont typeface="Arial" pitchFamily="34" charset="0"/>
              <a:buNone/>
              <a:defRPr/>
            </a:pPr>
            <a:r>
              <a:rPr lang="en-US" dirty="0" smtClean="0">
                <a:solidFill>
                  <a:srgbClr val="FF0000"/>
                </a:solidFill>
              </a:rPr>
              <a:t>tone</a:t>
            </a:r>
            <a:r>
              <a:rPr lang="en-US" dirty="0" smtClean="0"/>
              <a:t> (poor uterine contraction after delivery), </a:t>
            </a:r>
          </a:p>
          <a:p>
            <a:pPr algn="l" rtl="0">
              <a:buFont typeface="Arial" pitchFamily="34" charset="0"/>
              <a:buNone/>
              <a:defRPr/>
            </a:pPr>
            <a:r>
              <a:rPr lang="en-US" dirty="0" smtClean="0">
                <a:solidFill>
                  <a:srgbClr val="FF0000"/>
                </a:solidFill>
              </a:rPr>
              <a:t>tissue</a:t>
            </a:r>
            <a:r>
              <a:rPr lang="en-US" dirty="0" smtClean="0"/>
              <a:t> (retained products of conception or blood clots),</a:t>
            </a:r>
          </a:p>
          <a:p>
            <a:pPr algn="l" rtl="0">
              <a:buFont typeface="Arial" pitchFamily="34" charset="0"/>
              <a:buNone/>
              <a:defRPr/>
            </a:pPr>
            <a:r>
              <a:rPr lang="en-US" dirty="0" smtClean="0">
                <a:solidFill>
                  <a:srgbClr val="FF0000"/>
                </a:solidFill>
              </a:rPr>
              <a:t>trauma </a:t>
            </a:r>
            <a:r>
              <a:rPr lang="en-US" dirty="0" smtClean="0"/>
              <a:t>(to genital tract), or</a:t>
            </a:r>
          </a:p>
          <a:p>
            <a:pPr algn="l" rtl="0">
              <a:buFont typeface="Arial" pitchFamily="34" charset="0"/>
              <a:buNone/>
              <a:defRPr/>
            </a:pPr>
            <a:r>
              <a:rPr lang="en-US" dirty="0" smtClean="0">
                <a:solidFill>
                  <a:srgbClr val="FF0000"/>
                </a:solidFill>
              </a:rPr>
              <a:t>thrombin</a:t>
            </a:r>
            <a:r>
              <a:rPr lang="en-US" dirty="0" smtClean="0"/>
              <a:t> (coagulation abnormalities).</a:t>
            </a:r>
          </a:p>
          <a:p>
            <a:pPr algn="l" rtl="0">
              <a:buFont typeface="Arial" pitchFamily="34" charset="0"/>
              <a:buNone/>
              <a:defRPr/>
            </a:pPr>
            <a:r>
              <a:rPr lang="en-US" dirty="0" smtClean="0"/>
              <a:t> </a:t>
            </a:r>
            <a:endParaRPr lang="ar-EG" dirty="0"/>
          </a:p>
        </p:txBody>
      </p:sp>
    </p:spTree>
    <p:extLst>
      <p:ext uri="{BB962C8B-B14F-4D97-AF65-F5344CB8AC3E}">
        <p14:creationId xmlns:p14="http://schemas.microsoft.com/office/powerpoint/2010/main" val="2820075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normAutofit fontScale="90000"/>
          </a:bodyPr>
          <a:lstStyle/>
          <a:p>
            <a:pPr algn="ctr"/>
            <a:r>
              <a:rPr lang="en-US" altLang="en-US" b="1" dirty="0" smtClean="0"/>
              <a:t/>
            </a:r>
            <a:br>
              <a:rPr lang="en-US" altLang="en-US" b="1" dirty="0" smtClean="0"/>
            </a:br>
            <a:r>
              <a:rPr lang="en-US" altLang="en-US" b="1" dirty="0" smtClean="0"/>
              <a:t>The Golden Hour” Of Resuscitation  </a:t>
            </a:r>
            <a:br>
              <a:rPr lang="en-US" altLang="en-US" b="1" dirty="0" smtClean="0"/>
            </a:br>
            <a:endParaRPr lang="ar-EG" altLang="en-US" dirty="0" smtClean="0"/>
          </a:p>
        </p:txBody>
      </p:sp>
      <p:sp>
        <p:nvSpPr>
          <p:cNvPr id="3" name="Content Placeholder 2"/>
          <p:cNvSpPr>
            <a:spLocks noGrp="1"/>
          </p:cNvSpPr>
          <p:nvPr>
            <p:ph idx="1"/>
          </p:nvPr>
        </p:nvSpPr>
        <p:spPr/>
        <p:txBody>
          <a:bodyPr>
            <a:normAutofit lnSpcReduction="10000"/>
          </a:bodyPr>
          <a:lstStyle/>
          <a:p>
            <a:pPr algn="l" rtl="0">
              <a:defRPr/>
            </a:pPr>
            <a:r>
              <a:rPr lang="en-US" dirty="0" smtClean="0"/>
              <a:t>“The golden hour” of resuscitation Golden hour is the time by which resuscitation must be initiated to ensure better survival. </a:t>
            </a:r>
          </a:p>
          <a:p>
            <a:pPr algn="l" rtl="0">
              <a:defRPr/>
            </a:pPr>
            <a:r>
              <a:rPr lang="en-US" dirty="0" smtClean="0">
                <a:solidFill>
                  <a:srgbClr val="FF0000"/>
                </a:solidFill>
              </a:rPr>
              <a:t>“Rule of 30”</a:t>
            </a:r>
            <a:r>
              <a:rPr lang="en-US" dirty="0" smtClean="0"/>
              <a:t> -if </a:t>
            </a:r>
            <a:endParaRPr lang="en-US" dirty="0" smtClean="0">
              <a:solidFill>
                <a:srgbClr val="FF0000"/>
              </a:solidFill>
            </a:endParaRPr>
          </a:p>
          <a:p>
            <a:pPr algn="l" rtl="0">
              <a:defRPr/>
            </a:pPr>
            <a:r>
              <a:rPr lang="en-US" dirty="0" smtClean="0"/>
              <a:t>SBP falls by 30mmHg,</a:t>
            </a:r>
          </a:p>
          <a:p>
            <a:pPr algn="l" rtl="0">
              <a:defRPr/>
            </a:pPr>
            <a:r>
              <a:rPr lang="en-US" dirty="0" smtClean="0"/>
              <a:t>HR rises by 30beats/min,</a:t>
            </a:r>
          </a:p>
          <a:p>
            <a:pPr algn="l" rtl="0">
              <a:defRPr/>
            </a:pPr>
            <a:r>
              <a:rPr lang="en-US" dirty="0" smtClean="0"/>
              <a:t>RR ?to 30breaths/min, </a:t>
            </a:r>
          </a:p>
          <a:p>
            <a:pPr algn="l" rtl="0">
              <a:defRPr/>
            </a:pPr>
            <a:r>
              <a:rPr lang="en-US" dirty="0" err="1" smtClean="0"/>
              <a:t>Hct</a:t>
            </a:r>
            <a:r>
              <a:rPr lang="en-US" dirty="0" smtClean="0"/>
              <a:t> drop by 30%,</a:t>
            </a:r>
          </a:p>
          <a:p>
            <a:pPr algn="l" rtl="0">
              <a:defRPr/>
            </a:pPr>
            <a:r>
              <a:rPr lang="en-US" dirty="0" smtClean="0"/>
              <a:t>urine output &lt;30ml/hr </a:t>
            </a:r>
          </a:p>
          <a:p>
            <a:pPr algn="l" rtl="0">
              <a:defRPr/>
            </a:pPr>
            <a:r>
              <a:rPr lang="en-US" dirty="0" smtClean="0"/>
              <a:t>she is likely to have lost at least 30% of her </a:t>
            </a:r>
            <a:r>
              <a:rPr lang="en-US" dirty="0" err="1" smtClean="0"/>
              <a:t>bl</a:t>
            </a:r>
            <a:r>
              <a:rPr lang="en-US" dirty="0" smtClean="0"/>
              <a:t> </a:t>
            </a:r>
            <a:r>
              <a:rPr lang="en-US" dirty="0" err="1" smtClean="0"/>
              <a:t>vol&amp;is</a:t>
            </a:r>
            <a:r>
              <a:rPr lang="en-US" dirty="0" smtClean="0"/>
              <a:t> in moderate shock leading to severe shock. </a:t>
            </a:r>
          </a:p>
          <a:p>
            <a:pPr algn="l" rtl="0">
              <a:defRPr/>
            </a:pPr>
            <a:r>
              <a:rPr lang="en-US" dirty="0" smtClean="0">
                <a:solidFill>
                  <a:srgbClr val="FF0000"/>
                </a:solidFill>
              </a:rPr>
              <a:t>Shock index-SBP/HR. </a:t>
            </a:r>
            <a:r>
              <a:rPr lang="en-US" dirty="0" smtClean="0">
                <a:solidFill>
                  <a:srgbClr val="0070C0"/>
                </a:solidFill>
              </a:rPr>
              <a:t>normal value</a:t>
            </a:r>
            <a:r>
              <a:rPr lang="en-US" dirty="0" smtClean="0"/>
              <a:t>-0.5-0.7.  </a:t>
            </a:r>
            <a:r>
              <a:rPr lang="en-US" dirty="0" smtClean="0">
                <a:solidFill>
                  <a:srgbClr val="0070C0"/>
                </a:solidFill>
              </a:rPr>
              <a:t>with significant </a:t>
            </a:r>
            <a:r>
              <a:rPr lang="en-US" dirty="0" err="1" smtClean="0">
                <a:solidFill>
                  <a:srgbClr val="0070C0"/>
                </a:solidFill>
              </a:rPr>
              <a:t>hge</a:t>
            </a:r>
            <a:r>
              <a:rPr lang="en-US" dirty="0" smtClean="0">
                <a:solidFill>
                  <a:srgbClr val="0070C0"/>
                </a:solidFill>
              </a:rPr>
              <a:t> </a:t>
            </a:r>
            <a:r>
              <a:rPr lang="en-US" dirty="0" smtClean="0"/>
              <a:t>-0.9-1.1.better indicator for early acute </a:t>
            </a:r>
            <a:r>
              <a:rPr lang="en-US" dirty="0" err="1" smtClean="0"/>
              <a:t>bl</a:t>
            </a:r>
            <a:r>
              <a:rPr lang="en-US" dirty="0" smtClean="0"/>
              <a:t> loss.</a:t>
            </a:r>
            <a:endParaRPr lang="ar-EG" dirty="0"/>
          </a:p>
        </p:txBody>
      </p:sp>
    </p:spTree>
    <p:extLst>
      <p:ext uri="{BB962C8B-B14F-4D97-AF65-F5344CB8AC3E}">
        <p14:creationId xmlns:p14="http://schemas.microsoft.com/office/powerpoint/2010/main" val="7552238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pPr algn="ctr"/>
            <a:r>
              <a:rPr lang="en-US" altLang="en-US" b="1" dirty="0" smtClean="0">
                <a:solidFill>
                  <a:srgbClr val="FF0000"/>
                </a:solidFill>
              </a:rPr>
              <a:t>HAEMOSTASIS</a:t>
            </a:r>
            <a:r>
              <a:rPr lang="en-US" altLang="en-US" b="1" dirty="0" smtClean="0"/>
              <a:t>  Algorithm </a:t>
            </a:r>
            <a:endParaRPr lang="ar-EG" altLang="en-US" dirty="0" smtClean="0"/>
          </a:p>
        </p:txBody>
      </p:sp>
      <p:sp>
        <p:nvSpPr>
          <p:cNvPr id="3" name="Content Placeholder 2"/>
          <p:cNvSpPr>
            <a:spLocks noGrp="1"/>
          </p:cNvSpPr>
          <p:nvPr>
            <p:ph idx="1"/>
          </p:nvPr>
        </p:nvSpPr>
        <p:spPr/>
        <p:txBody>
          <a:bodyPr>
            <a:normAutofit fontScale="77500" lnSpcReduction="20000"/>
          </a:bodyPr>
          <a:lstStyle/>
          <a:p>
            <a:pPr algn="l" rtl="0">
              <a:defRPr/>
            </a:pPr>
            <a:r>
              <a:rPr lang="en-US" dirty="0" smtClean="0">
                <a:solidFill>
                  <a:srgbClr val="FF0000"/>
                </a:solidFill>
              </a:rPr>
              <a:t>H</a:t>
            </a:r>
            <a:r>
              <a:rPr lang="en-US" dirty="0" smtClean="0"/>
              <a:t>- ask for help </a:t>
            </a:r>
          </a:p>
          <a:p>
            <a:pPr algn="l" rtl="0">
              <a:defRPr/>
            </a:pPr>
            <a:r>
              <a:rPr lang="en-US" dirty="0" smtClean="0">
                <a:solidFill>
                  <a:srgbClr val="FF0000"/>
                </a:solidFill>
              </a:rPr>
              <a:t>A</a:t>
            </a:r>
            <a:r>
              <a:rPr lang="en-US" dirty="0" smtClean="0"/>
              <a:t>- assess (vitals, blood loss) &amp; resuscitate </a:t>
            </a:r>
          </a:p>
          <a:p>
            <a:pPr algn="l" rtl="0">
              <a:defRPr/>
            </a:pPr>
            <a:r>
              <a:rPr lang="en-US" dirty="0" smtClean="0">
                <a:solidFill>
                  <a:srgbClr val="FF0000"/>
                </a:solidFill>
              </a:rPr>
              <a:t>E </a:t>
            </a:r>
            <a:r>
              <a:rPr lang="en-US" dirty="0" smtClean="0"/>
              <a:t>- Establish etiology(</a:t>
            </a:r>
            <a:r>
              <a:rPr lang="en-US" dirty="0" err="1" smtClean="0"/>
              <a:t>tone,tissue,trauma,thrombine</a:t>
            </a:r>
            <a:r>
              <a:rPr lang="en-US" dirty="0" smtClean="0"/>
              <a:t>) </a:t>
            </a:r>
          </a:p>
          <a:p>
            <a:pPr algn="l" rtl="0">
              <a:buFontTx/>
              <a:buNone/>
              <a:defRPr/>
            </a:pPr>
            <a:r>
              <a:rPr lang="en-US" dirty="0" smtClean="0"/>
              <a:t>         -</a:t>
            </a:r>
            <a:r>
              <a:rPr lang="en-US" dirty="0" err="1" smtClean="0"/>
              <a:t>Ecbolics</a:t>
            </a:r>
            <a:r>
              <a:rPr lang="en-US" dirty="0" smtClean="0"/>
              <a:t> (</a:t>
            </a:r>
            <a:r>
              <a:rPr lang="en-US" dirty="0" err="1" smtClean="0"/>
              <a:t>syntometrine,ergometrine</a:t>
            </a:r>
            <a:r>
              <a:rPr lang="en-US" dirty="0" smtClean="0"/>
              <a:t>) </a:t>
            </a:r>
          </a:p>
          <a:p>
            <a:pPr algn="l" rtl="0">
              <a:buFontTx/>
              <a:buNone/>
              <a:defRPr/>
            </a:pPr>
            <a:r>
              <a:rPr lang="en-US" dirty="0" smtClean="0"/>
              <a:t>         -Ensure availability of blood </a:t>
            </a:r>
          </a:p>
          <a:p>
            <a:pPr algn="l" rtl="0">
              <a:defRPr/>
            </a:pPr>
            <a:r>
              <a:rPr lang="en-US" dirty="0" smtClean="0">
                <a:solidFill>
                  <a:srgbClr val="FF0000"/>
                </a:solidFill>
              </a:rPr>
              <a:t>M</a:t>
            </a:r>
            <a:r>
              <a:rPr lang="en-US" dirty="0" smtClean="0"/>
              <a:t> - massage the uterus </a:t>
            </a:r>
          </a:p>
          <a:p>
            <a:pPr algn="l" rtl="0">
              <a:defRPr/>
            </a:pPr>
            <a:r>
              <a:rPr lang="en-US" dirty="0" smtClean="0">
                <a:solidFill>
                  <a:srgbClr val="FF0000"/>
                </a:solidFill>
              </a:rPr>
              <a:t>O </a:t>
            </a:r>
            <a:r>
              <a:rPr lang="en-US" dirty="0" smtClean="0"/>
              <a:t>– </a:t>
            </a:r>
            <a:r>
              <a:rPr lang="en-US" dirty="0" err="1" smtClean="0"/>
              <a:t>oxytocin</a:t>
            </a:r>
            <a:r>
              <a:rPr lang="en-US" dirty="0" smtClean="0"/>
              <a:t> infusion &amp; prostaglandin </a:t>
            </a:r>
            <a:endParaRPr lang="en-US" b="1" dirty="0" smtClean="0"/>
          </a:p>
          <a:p>
            <a:pPr algn="l" rtl="0">
              <a:defRPr/>
            </a:pPr>
            <a:r>
              <a:rPr lang="en-US" dirty="0" smtClean="0">
                <a:solidFill>
                  <a:srgbClr val="FF0000"/>
                </a:solidFill>
              </a:rPr>
              <a:t>S</a:t>
            </a:r>
            <a:r>
              <a:rPr lang="en-US" dirty="0" smtClean="0"/>
              <a:t>- shift to operating theatre </a:t>
            </a:r>
          </a:p>
          <a:p>
            <a:pPr algn="l" rtl="0">
              <a:buFontTx/>
              <a:buNone/>
              <a:defRPr/>
            </a:pPr>
            <a:r>
              <a:rPr lang="en-US" dirty="0" smtClean="0"/>
              <a:t>          Bimanual compression</a:t>
            </a:r>
          </a:p>
          <a:p>
            <a:pPr algn="l" rtl="0">
              <a:buFontTx/>
              <a:buNone/>
              <a:defRPr/>
            </a:pPr>
            <a:r>
              <a:rPr lang="en-US" dirty="0" smtClean="0"/>
              <a:t>          non or Pneumatic  anti- shock garment </a:t>
            </a:r>
          </a:p>
          <a:p>
            <a:pPr algn="l" rtl="0">
              <a:defRPr/>
            </a:pPr>
            <a:r>
              <a:rPr lang="en-US" dirty="0" smtClean="0">
                <a:solidFill>
                  <a:srgbClr val="FF0000"/>
                </a:solidFill>
              </a:rPr>
              <a:t>T</a:t>
            </a:r>
            <a:r>
              <a:rPr lang="en-US" dirty="0" smtClean="0"/>
              <a:t>- Tissue &amp; trauma to be excluded </a:t>
            </a:r>
          </a:p>
          <a:p>
            <a:pPr algn="l" rtl="0">
              <a:defRPr/>
            </a:pPr>
            <a:r>
              <a:rPr lang="en-US" dirty="0" smtClean="0">
                <a:solidFill>
                  <a:srgbClr val="FF0000"/>
                </a:solidFill>
              </a:rPr>
              <a:t>A</a:t>
            </a:r>
            <a:r>
              <a:rPr lang="en-US" dirty="0" smtClean="0"/>
              <a:t>-apply compression sutures </a:t>
            </a:r>
          </a:p>
          <a:p>
            <a:pPr algn="l" rtl="0">
              <a:defRPr/>
            </a:pPr>
            <a:r>
              <a:rPr lang="en-US" dirty="0" smtClean="0">
                <a:solidFill>
                  <a:srgbClr val="FF0000"/>
                </a:solidFill>
              </a:rPr>
              <a:t>S</a:t>
            </a:r>
            <a:r>
              <a:rPr lang="en-US" dirty="0" smtClean="0"/>
              <a:t>-systematic pelvic </a:t>
            </a:r>
            <a:r>
              <a:rPr lang="en-US" dirty="0" err="1" smtClean="0"/>
              <a:t>devascularisation</a:t>
            </a:r>
            <a:r>
              <a:rPr lang="en-US" dirty="0" smtClean="0"/>
              <a:t> </a:t>
            </a:r>
          </a:p>
          <a:p>
            <a:pPr algn="l" rtl="0">
              <a:defRPr/>
            </a:pPr>
            <a:r>
              <a:rPr lang="en-US" dirty="0" smtClean="0">
                <a:solidFill>
                  <a:srgbClr val="FF0000"/>
                </a:solidFill>
              </a:rPr>
              <a:t>I </a:t>
            </a:r>
            <a:r>
              <a:rPr lang="en-US" dirty="0" smtClean="0"/>
              <a:t>-interventional radiology </a:t>
            </a:r>
          </a:p>
          <a:p>
            <a:pPr algn="l" rtl="0">
              <a:defRPr/>
            </a:pPr>
            <a:r>
              <a:rPr lang="en-US" dirty="0" smtClean="0">
                <a:solidFill>
                  <a:srgbClr val="FF0000"/>
                </a:solidFill>
              </a:rPr>
              <a:t>S</a:t>
            </a:r>
            <a:r>
              <a:rPr lang="en-US" dirty="0" smtClean="0"/>
              <a:t>-subtotal/total hysterectomy </a:t>
            </a:r>
          </a:p>
          <a:p>
            <a:pPr algn="l" rtl="0">
              <a:defRPr/>
            </a:pPr>
            <a:endParaRPr lang="ar-EG" dirty="0"/>
          </a:p>
        </p:txBody>
      </p:sp>
      <p:pic>
        <p:nvPicPr>
          <p:cNvPr id="410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3581400"/>
            <a:ext cx="13001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81872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2" descr="C:\Documents and Settings\mmhennawy\Desktop\modalitiespph.JPG"/>
          <p:cNvPicPr>
            <a:picLocks noChangeAspect="1" noChangeArrowheads="1"/>
          </p:cNvPicPr>
          <p:nvPr/>
        </p:nvPicPr>
        <p:blipFill>
          <a:blip r:embed="rId2"/>
          <a:srcRect/>
          <a:stretch>
            <a:fillRect/>
          </a:stretch>
        </p:blipFill>
        <p:spPr bwMode="auto">
          <a:xfrm>
            <a:off x="-3328" y="0"/>
            <a:ext cx="9149540" cy="6858000"/>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854074"/>
          </a:xfrm>
        </p:spPr>
        <p:txBody>
          <a:bodyPr/>
          <a:lstStyle/>
          <a:p>
            <a:pPr algn="ctr"/>
            <a:r>
              <a:rPr lang="en-US" dirty="0">
                <a:solidFill>
                  <a:srgbClr val="C00000"/>
                </a:solidFill>
              </a:rPr>
              <a:t>Pharmaceutical treatment </a:t>
            </a:r>
          </a:p>
        </p:txBody>
      </p:sp>
      <p:sp>
        <p:nvSpPr>
          <p:cNvPr id="3" name="Content Placeholder 2"/>
          <p:cNvSpPr>
            <a:spLocks noGrp="1"/>
          </p:cNvSpPr>
          <p:nvPr>
            <p:ph idx="1"/>
          </p:nvPr>
        </p:nvSpPr>
        <p:spPr>
          <a:xfrm>
            <a:off x="628650" y="1690689"/>
            <a:ext cx="7886700" cy="4486274"/>
          </a:xfrm>
        </p:spPr>
        <p:txBody>
          <a:bodyPr/>
          <a:lstStyle/>
          <a:p>
            <a:r>
              <a:rPr lang="en-US" dirty="0" err="1" smtClean="0"/>
              <a:t>Ecobolic</a:t>
            </a:r>
            <a:r>
              <a:rPr lang="en-US" dirty="0" smtClean="0"/>
              <a:t> </a:t>
            </a:r>
            <a:r>
              <a:rPr lang="en-US" dirty="0"/>
              <a:t>drugs =  </a:t>
            </a:r>
            <a:r>
              <a:rPr lang="en-US" dirty="0" err="1"/>
              <a:t>syntocinon</a:t>
            </a:r>
            <a:r>
              <a:rPr lang="en-US" dirty="0"/>
              <a:t> , </a:t>
            </a:r>
            <a:r>
              <a:rPr lang="en-US" dirty="0" err="1"/>
              <a:t>methergin,misoprostol</a:t>
            </a:r>
            <a:r>
              <a:rPr lang="en-US" dirty="0"/>
              <a:t> </a:t>
            </a:r>
            <a:endParaRPr lang="en-US" dirty="0" smtClean="0"/>
          </a:p>
          <a:p>
            <a:r>
              <a:rPr lang="en-US" dirty="0" smtClean="0"/>
              <a:t> And</a:t>
            </a:r>
            <a:endParaRPr lang="en-US" dirty="0"/>
          </a:p>
          <a:p>
            <a:r>
              <a:rPr lang="en-US" dirty="0"/>
              <a:t> </a:t>
            </a:r>
            <a:r>
              <a:rPr lang="en-US" dirty="0" smtClean="0"/>
              <a:t>Hemostatic </a:t>
            </a:r>
            <a:r>
              <a:rPr lang="en-US" dirty="0"/>
              <a:t>drugs  = </a:t>
            </a:r>
            <a:r>
              <a:rPr lang="en-US" dirty="0" err="1"/>
              <a:t>tranexamic</a:t>
            </a:r>
            <a:r>
              <a:rPr lang="en-US" dirty="0"/>
              <a:t> </a:t>
            </a:r>
            <a:r>
              <a:rPr lang="en-US" dirty="0" smtClean="0"/>
              <a:t>acid</a:t>
            </a:r>
            <a:endParaRPr lang="en-US" dirty="0"/>
          </a:p>
          <a:p>
            <a:endParaRPr lang="en-US" dirty="0"/>
          </a:p>
        </p:txBody>
      </p:sp>
    </p:spTree>
    <p:extLst>
      <p:ext uri="{BB962C8B-B14F-4D97-AF65-F5344CB8AC3E}">
        <p14:creationId xmlns:p14="http://schemas.microsoft.com/office/powerpoint/2010/main" val="347906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800600" cy="792162"/>
          </a:xfrm>
        </p:spPr>
        <p:txBody>
          <a:bodyPr/>
          <a:lstStyle/>
          <a:p>
            <a:r>
              <a:rPr lang="en-US" dirty="0" smtClean="0"/>
              <a:t>Terminology</a:t>
            </a:r>
            <a:endParaRPr lang="en-US" dirty="0"/>
          </a:p>
        </p:txBody>
      </p:sp>
      <p:sp>
        <p:nvSpPr>
          <p:cNvPr id="3" name="Content Placeholder 2"/>
          <p:cNvSpPr>
            <a:spLocks noGrp="1"/>
          </p:cNvSpPr>
          <p:nvPr>
            <p:ph idx="1"/>
          </p:nvPr>
        </p:nvSpPr>
        <p:spPr>
          <a:xfrm>
            <a:off x="304800" y="1066800"/>
            <a:ext cx="8534400" cy="5791200"/>
          </a:xfrm>
        </p:spPr>
        <p:txBody>
          <a:bodyPr>
            <a:normAutofit/>
          </a:bodyPr>
          <a:lstStyle/>
          <a:p>
            <a:r>
              <a:rPr lang="en-US" dirty="0"/>
              <a:t>placenta </a:t>
            </a:r>
            <a:r>
              <a:rPr lang="en-US" dirty="0" err="1"/>
              <a:t>accreta</a:t>
            </a:r>
            <a:r>
              <a:rPr lang="en-US" dirty="0"/>
              <a:t> spectrum (PAS) </a:t>
            </a:r>
            <a:r>
              <a:rPr lang="en-US" dirty="0" smtClean="0"/>
              <a:t>disorders</a:t>
            </a:r>
          </a:p>
          <a:p>
            <a:r>
              <a:rPr lang="en-US" dirty="0" smtClean="0"/>
              <a:t>Abnormal Invasive  Placenta (AIP)</a:t>
            </a:r>
          </a:p>
          <a:p>
            <a:r>
              <a:rPr lang="en-US" dirty="0"/>
              <a:t>Morbidly adherent </a:t>
            </a:r>
            <a:r>
              <a:rPr lang="en-US" dirty="0" smtClean="0"/>
              <a:t>placenta (MAP)</a:t>
            </a:r>
          </a:p>
          <a:p>
            <a:r>
              <a:rPr lang="en-US" dirty="0" smtClean="0"/>
              <a:t>placental </a:t>
            </a:r>
            <a:r>
              <a:rPr lang="en-US" dirty="0"/>
              <a:t>adhesive disorders</a:t>
            </a:r>
            <a:r>
              <a:rPr lang="en-US" dirty="0" smtClean="0"/>
              <a:t>,</a:t>
            </a:r>
          </a:p>
          <a:p>
            <a:r>
              <a:rPr lang="en-US" dirty="0" smtClean="0"/>
              <a:t>abnormally </a:t>
            </a:r>
            <a:r>
              <a:rPr lang="en-US" dirty="0"/>
              <a:t>adherent placenta</a:t>
            </a:r>
            <a:r>
              <a:rPr lang="en-US" dirty="0" smtClean="0"/>
              <a:t>, </a:t>
            </a:r>
          </a:p>
          <a:p>
            <a:r>
              <a:rPr lang="en-US" dirty="0" smtClean="0"/>
              <a:t>abnormal </a:t>
            </a:r>
            <a:r>
              <a:rPr lang="en-US" dirty="0"/>
              <a:t>placental adherence</a:t>
            </a:r>
            <a:r>
              <a:rPr lang="en-US" dirty="0" smtClean="0"/>
              <a:t>, </a:t>
            </a:r>
          </a:p>
          <a:p>
            <a:r>
              <a:rPr lang="en-US" dirty="0" smtClean="0"/>
              <a:t>advanced </a:t>
            </a:r>
            <a:r>
              <a:rPr lang="en-US" dirty="0"/>
              <a:t>invasive </a:t>
            </a:r>
            <a:r>
              <a:rPr lang="en-US" dirty="0" err="1" smtClean="0"/>
              <a:t>placentation</a:t>
            </a:r>
            <a:endParaRPr lang="en-US" dirty="0" smtClean="0"/>
          </a:p>
          <a:p>
            <a:r>
              <a:rPr lang="en-US" dirty="0" smtClean="0"/>
              <a:t>Too deeply attached placenta</a:t>
            </a:r>
          </a:p>
          <a:p>
            <a:r>
              <a:rPr lang="en-US" dirty="0" smtClean="0"/>
              <a:t>Placenta </a:t>
            </a:r>
            <a:r>
              <a:rPr lang="en-US" dirty="0" err="1" smtClean="0"/>
              <a:t>Adherens</a:t>
            </a:r>
            <a:endParaRPr lang="en-US" dirty="0" smtClean="0"/>
          </a:p>
          <a:p>
            <a:r>
              <a:rPr lang="en-US" dirty="0" smtClean="0"/>
              <a:t>Placenta accrete syndrome</a:t>
            </a:r>
          </a:p>
          <a:p>
            <a:r>
              <a:rPr lang="en-US" dirty="0" smtClean="0"/>
              <a:t>Placenta  </a:t>
            </a:r>
            <a:r>
              <a:rPr lang="en-US" dirty="0" err="1" smtClean="0"/>
              <a:t>Accretum</a:t>
            </a:r>
            <a:endParaRPr lang="en-US" dirty="0" smtClean="0"/>
          </a:p>
          <a:p>
            <a:r>
              <a:rPr lang="en-US" dirty="0" smtClean="0"/>
              <a:t>Placenta  </a:t>
            </a:r>
            <a:r>
              <a:rPr lang="en-US" dirty="0" err="1" smtClean="0"/>
              <a:t>Accretus</a:t>
            </a:r>
            <a:endParaRPr lang="en-US" dirty="0" smtClean="0"/>
          </a:p>
          <a:p>
            <a:r>
              <a:rPr lang="en-US" dirty="0" smtClean="0"/>
              <a:t>Placental attachment disorders</a:t>
            </a:r>
          </a:p>
          <a:p>
            <a:endParaRPr lang="en-US" b="1" dirty="0" smtClean="0"/>
          </a:p>
          <a:p>
            <a:endParaRPr lang="en-US" dirty="0"/>
          </a:p>
        </p:txBody>
      </p:sp>
      <p:pic>
        <p:nvPicPr>
          <p:cNvPr id="4" name="Picture 2"/>
          <p:cNvPicPr>
            <a:picLocks noChangeAspect="1" noChangeArrowheads="1"/>
          </p:cNvPicPr>
          <p:nvPr/>
        </p:nvPicPr>
        <p:blipFill>
          <a:blip r:embed="rId2"/>
          <a:srcRect/>
          <a:stretch>
            <a:fillRect/>
          </a:stretch>
        </p:blipFill>
        <p:spPr bwMode="auto">
          <a:xfrm>
            <a:off x="6143625" y="2990850"/>
            <a:ext cx="3000375" cy="3867150"/>
          </a:xfrm>
          <a:prstGeom prst="rect">
            <a:avLst/>
          </a:prstGeom>
          <a:noFill/>
          <a:ln w="9525">
            <a:noFill/>
            <a:miter lim="800000"/>
            <a:headEnd/>
            <a:tailEnd/>
          </a:ln>
          <a:effectLst/>
        </p:spPr>
      </p:pic>
    </p:spTree>
    <p:extLst>
      <p:ext uri="{BB962C8B-B14F-4D97-AF65-F5344CB8AC3E}">
        <p14:creationId xmlns:p14="http://schemas.microsoft.com/office/powerpoint/2010/main" val="2670102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228600" y="274638"/>
            <a:ext cx="8686800" cy="1173162"/>
          </a:xfrm>
        </p:spPr>
        <p:txBody>
          <a:bodyPr/>
          <a:lstStyle/>
          <a:p>
            <a:pPr algn="ctr"/>
            <a:r>
              <a:rPr lang="en-US" altLang="en-US" sz="3600" smtClean="0">
                <a:solidFill>
                  <a:srgbClr val="FF0000"/>
                </a:solidFill>
              </a:rPr>
              <a:t>Stepwise Administration </a:t>
            </a:r>
            <a:r>
              <a:rPr lang="en-US" altLang="en-US" sz="3600" dirty="0" smtClean="0">
                <a:solidFill>
                  <a:srgbClr val="FF0000"/>
                </a:solidFill>
              </a:rPr>
              <a:t>of </a:t>
            </a:r>
            <a:r>
              <a:rPr lang="en-US" altLang="en-US" sz="3600" dirty="0" err="1" smtClean="0">
                <a:solidFill>
                  <a:srgbClr val="FF0000"/>
                </a:solidFill>
              </a:rPr>
              <a:t>uterotonic</a:t>
            </a:r>
            <a:r>
              <a:rPr lang="en-US" altLang="en-US" sz="3600" dirty="0" smtClean="0">
                <a:solidFill>
                  <a:srgbClr val="FF0000"/>
                </a:solidFill>
              </a:rPr>
              <a:t> drugs</a:t>
            </a:r>
            <a:endParaRPr lang="ar-EG" altLang="en-US" sz="4800" dirty="0" smtClean="0"/>
          </a:p>
        </p:txBody>
      </p:sp>
      <p:sp>
        <p:nvSpPr>
          <p:cNvPr id="6147" name="Content Placeholder 2"/>
          <p:cNvSpPr>
            <a:spLocks noGrp="1"/>
          </p:cNvSpPr>
          <p:nvPr>
            <p:ph idx="1"/>
          </p:nvPr>
        </p:nvSpPr>
        <p:spPr>
          <a:xfrm>
            <a:off x="152400" y="1676400"/>
            <a:ext cx="8763000" cy="4648200"/>
          </a:xfrm>
        </p:spPr>
        <p:txBody>
          <a:bodyPr/>
          <a:lstStyle/>
          <a:p>
            <a:pPr algn="l" rtl="0"/>
            <a:r>
              <a:rPr lang="en-US" altLang="en-US" dirty="0" smtClean="0"/>
              <a:t>starting with intravenous oxytocin, </a:t>
            </a:r>
          </a:p>
          <a:p>
            <a:pPr algn="l" rtl="0"/>
            <a:r>
              <a:rPr lang="en-US" altLang="en-US" dirty="0" smtClean="0"/>
              <a:t>following  with intramuscular </a:t>
            </a:r>
            <a:r>
              <a:rPr lang="en-US" altLang="en-US" dirty="0" err="1" smtClean="0"/>
              <a:t>Methylergometrin</a:t>
            </a:r>
            <a:r>
              <a:rPr lang="en-US" altLang="en-US" dirty="0" smtClean="0"/>
              <a:t> and </a:t>
            </a:r>
          </a:p>
          <a:p>
            <a:pPr algn="l" rtl="0"/>
            <a:r>
              <a:rPr lang="en-US" altLang="en-US" dirty="0" smtClean="0"/>
              <a:t>as last option </a:t>
            </a:r>
            <a:r>
              <a:rPr lang="en-US" altLang="en-US" dirty="0" err="1" smtClean="0"/>
              <a:t>prostaglandine</a:t>
            </a:r>
            <a:r>
              <a:rPr lang="en-US" altLang="en-US" dirty="0" smtClean="0"/>
              <a:t> </a:t>
            </a:r>
            <a:r>
              <a:rPr lang="en-US" altLang="en-US" dirty="0" err="1" smtClean="0"/>
              <a:t>derivates</a:t>
            </a:r>
            <a:r>
              <a:rPr lang="en-US" altLang="en-US" dirty="0" smtClean="0"/>
              <a:t> as </a:t>
            </a:r>
            <a:r>
              <a:rPr lang="en-US" altLang="en-US" dirty="0" err="1" smtClean="0"/>
              <a:t>prostaglandine</a:t>
            </a:r>
            <a:r>
              <a:rPr lang="en-US" altLang="en-US" dirty="0" smtClean="0"/>
              <a:t> F2, E2 or misoprostol. </a:t>
            </a:r>
          </a:p>
          <a:p>
            <a:pPr algn="l" rtl="0"/>
            <a:endParaRPr lang="en-US" altLang="en-US" dirty="0" smtClean="0"/>
          </a:p>
          <a:p>
            <a:pPr algn="l" rtl="0"/>
            <a:r>
              <a:rPr lang="en-US" altLang="en-US" dirty="0" smtClean="0"/>
              <a:t>In hypertensive patients , </a:t>
            </a:r>
            <a:r>
              <a:rPr lang="en-US" altLang="en-US" dirty="0" err="1" smtClean="0"/>
              <a:t>methylergometrin</a:t>
            </a:r>
            <a:r>
              <a:rPr lang="en-US" altLang="en-US" dirty="0" smtClean="0"/>
              <a:t> should be avoided, </a:t>
            </a:r>
          </a:p>
          <a:p>
            <a:pPr algn="l" rtl="0"/>
            <a:r>
              <a:rPr lang="en-US" altLang="en-US" dirty="0" smtClean="0"/>
              <a:t>as it should be done with prostaglandins in asthmatic women. </a:t>
            </a:r>
            <a:endParaRPr lang="ar-EG" altLang="en-US" dirty="0" smtClean="0"/>
          </a:p>
        </p:txBody>
      </p:sp>
    </p:spTree>
    <p:extLst>
      <p:ext uri="{BB962C8B-B14F-4D97-AF65-F5344CB8AC3E}">
        <p14:creationId xmlns:p14="http://schemas.microsoft.com/office/powerpoint/2010/main" val="30387710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chemeClr val="accent2">
                    <a:lumMod val="60000"/>
                    <a:lumOff val="40000"/>
                  </a:schemeClr>
                </a:solidFill>
              </a:rPr>
              <a:t>Physical methods </a:t>
            </a:r>
          </a:p>
        </p:txBody>
      </p:sp>
      <p:sp>
        <p:nvSpPr>
          <p:cNvPr id="3" name="Content Placeholder 2"/>
          <p:cNvSpPr>
            <a:spLocks noGrp="1"/>
          </p:cNvSpPr>
          <p:nvPr>
            <p:ph idx="1"/>
          </p:nvPr>
        </p:nvSpPr>
        <p:spPr>
          <a:xfrm>
            <a:off x="152400" y="1825625"/>
            <a:ext cx="8763000" cy="4351338"/>
          </a:xfrm>
        </p:spPr>
        <p:txBody>
          <a:bodyPr/>
          <a:lstStyle/>
          <a:p>
            <a:r>
              <a:rPr lang="en-US" dirty="0" err="1" smtClean="0"/>
              <a:t>Aotic</a:t>
            </a:r>
            <a:r>
              <a:rPr lang="en-US" dirty="0" smtClean="0"/>
              <a:t> Compression</a:t>
            </a:r>
          </a:p>
          <a:p>
            <a:r>
              <a:rPr lang="en-US" dirty="0" smtClean="0"/>
              <a:t>Packing</a:t>
            </a:r>
            <a:endParaRPr lang="en-US" dirty="0"/>
          </a:p>
          <a:p>
            <a:r>
              <a:rPr lang="en-US" dirty="0"/>
              <a:t>Balloon</a:t>
            </a:r>
          </a:p>
          <a:p>
            <a:r>
              <a:rPr lang="en-US" dirty="0"/>
              <a:t>Cooling</a:t>
            </a:r>
          </a:p>
          <a:p>
            <a:r>
              <a:rPr lang="en-US" dirty="0" err="1"/>
              <a:t>Vaccum</a:t>
            </a:r>
            <a:r>
              <a:rPr lang="en-US" dirty="0"/>
              <a:t> Induced Uterine </a:t>
            </a:r>
            <a:r>
              <a:rPr lang="en-US" dirty="0" err="1"/>
              <a:t>Tamponade</a:t>
            </a:r>
            <a:r>
              <a:rPr lang="en-US" dirty="0"/>
              <a:t> = </a:t>
            </a:r>
            <a:r>
              <a:rPr lang="en-US" dirty="0" err="1"/>
              <a:t>instastop</a:t>
            </a:r>
            <a:endParaRPr lang="en-US" dirty="0"/>
          </a:p>
          <a:p>
            <a:r>
              <a:rPr lang="en-US" dirty="0"/>
              <a:t>Uterine tissues </a:t>
            </a:r>
            <a:r>
              <a:rPr lang="en-US" dirty="0" err="1"/>
              <a:t>eg</a:t>
            </a:r>
            <a:r>
              <a:rPr lang="en-US" dirty="0"/>
              <a:t> cervical lips ( </a:t>
            </a:r>
            <a:r>
              <a:rPr lang="en-US" dirty="0" err="1" smtClean="0"/>
              <a:t>dawlatly</a:t>
            </a:r>
            <a:r>
              <a:rPr lang="en-US" dirty="0"/>
              <a:t>), anterior upper uterine segment(</a:t>
            </a:r>
            <a:r>
              <a:rPr lang="en-US" dirty="0" err="1"/>
              <a:t>Hennawy</a:t>
            </a:r>
            <a:r>
              <a:rPr lang="en-US" dirty="0"/>
              <a:t>)</a:t>
            </a:r>
          </a:p>
        </p:txBody>
      </p:sp>
    </p:spTree>
    <p:extLst>
      <p:ext uri="{BB962C8B-B14F-4D97-AF65-F5344CB8AC3E}">
        <p14:creationId xmlns:p14="http://schemas.microsoft.com/office/powerpoint/2010/main" val="28727872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565493"/>
          </a:xfrm>
        </p:spPr>
        <p:txBody>
          <a:bodyPr/>
          <a:lstStyle/>
          <a:p>
            <a:pPr algn="ctr"/>
            <a:r>
              <a:rPr lang="en-US" dirty="0" smtClean="0"/>
              <a:t>Aortic   Compression</a:t>
            </a:r>
            <a:endParaRPr lang="en-US" dirty="0"/>
          </a:p>
        </p:txBody>
      </p:sp>
      <p:sp>
        <p:nvSpPr>
          <p:cNvPr id="3" name="Content Placeholder 2"/>
          <p:cNvSpPr>
            <a:spLocks noGrp="1"/>
          </p:cNvSpPr>
          <p:nvPr>
            <p:ph idx="1"/>
          </p:nvPr>
        </p:nvSpPr>
        <p:spPr>
          <a:xfrm>
            <a:off x="628650" y="1880833"/>
            <a:ext cx="7886700" cy="3609140"/>
          </a:xfrm>
        </p:spPr>
        <p:txBody>
          <a:bodyPr/>
          <a:lstStyle/>
          <a:p>
            <a:r>
              <a:rPr lang="en-US" dirty="0"/>
              <a:t>If there is a delay in obtaining assistance from such an expert, direct compression of the aorta against the spinal column can reduce bleeding by ∼40% and this can be life-saving in some cases.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400" y="3429000"/>
            <a:ext cx="2395807" cy="24329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859706"/>
            <a:ext cx="1157288" cy="1814513"/>
          </a:xfrm>
          <a:prstGeom prst="rect">
            <a:avLst/>
          </a:prstGeom>
        </p:spPr>
      </p:pic>
    </p:spTree>
    <p:extLst>
      <p:ext uri="{BB962C8B-B14F-4D97-AF65-F5344CB8AC3E}">
        <p14:creationId xmlns:p14="http://schemas.microsoft.com/office/powerpoint/2010/main" val="14379684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Uterine Packing </a:t>
            </a:r>
            <a:endParaRPr lang="en-US" dirty="0"/>
          </a:p>
        </p:txBody>
      </p:sp>
      <p:sp>
        <p:nvSpPr>
          <p:cNvPr id="3" name="Content Placeholder 2"/>
          <p:cNvSpPr>
            <a:spLocks noGrp="1"/>
          </p:cNvSpPr>
          <p:nvPr>
            <p:ph idx="1"/>
          </p:nvPr>
        </p:nvSpPr>
        <p:spPr/>
        <p:txBody>
          <a:bodyPr>
            <a:normAutofit/>
          </a:bodyPr>
          <a:lstStyle/>
          <a:p>
            <a:r>
              <a:rPr lang="en-US" dirty="0" smtClean="0"/>
              <a:t>It is a cost effective, quick and safe procedure to manage and prevent primary PPH  during cesarean delivery. </a:t>
            </a:r>
          </a:p>
          <a:p>
            <a:r>
              <a:rPr lang="en-US" dirty="0" smtClean="0"/>
              <a:t>Uterine packing is of benefit in achieving </a:t>
            </a:r>
            <a:r>
              <a:rPr lang="en-US" dirty="0" err="1" smtClean="0"/>
              <a:t>hemostasis</a:t>
            </a:r>
            <a:r>
              <a:rPr lang="en-US" dirty="0" smtClean="0"/>
              <a:t> particularly in cases of post partum  hemorrhage due to low-lying placenta </a:t>
            </a:r>
            <a:r>
              <a:rPr lang="en-US" dirty="0" err="1" smtClean="0"/>
              <a:t>previa</a:t>
            </a:r>
            <a:r>
              <a:rPr lang="en-US" dirty="0" smtClean="0"/>
              <a:t>/</a:t>
            </a:r>
            <a:r>
              <a:rPr lang="en-US" dirty="0" err="1" smtClean="0"/>
              <a:t>accreta</a:t>
            </a:r>
            <a:r>
              <a:rPr lang="en-US" dirty="0" smtClean="0"/>
              <a:t> associated with lower segment bleeding conserving the  uterus in women with cesarean delivery.</a:t>
            </a:r>
          </a:p>
          <a:p>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9806"/>
            <a:ext cx="7886700" cy="854074"/>
          </a:xfrm>
        </p:spPr>
        <p:txBody>
          <a:bodyPr>
            <a:normAutofit/>
          </a:bodyPr>
          <a:lstStyle/>
          <a:p>
            <a:pPr algn="ctr"/>
            <a:r>
              <a:rPr lang="en-US" dirty="0" smtClean="0"/>
              <a:t> </a:t>
            </a:r>
            <a:r>
              <a:rPr lang="en-US" b="1" dirty="0" smtClean="0"/>
              <a:t>Foley's Catheter Balloon </a:t>
            </a:r>
            <a:r>
              <a:rPr lang="en-US" b="1" dirty="0" err="1" smtClean="0"/>
              <a:t>Tamponade</a:t>
            </a:r>
            <a:r>
              <a:rPr lang="en-US" b="1" dirty="0" smtClean="0"/>
              <a:t> </a:t>
            </a:r>
            <a:endParaRPr lang="en-US" dirty="0"/>
          </a:p>
        </p:txBody>
      </p:sp>
      <p:sp>
        <p:nvSpPr>
          <p:cNvPr id="3" name="Content Placeholder 2"/>
          <p:cNvSpPr>
            <a:spLocks noGrp="1"/>
          </p:cNvSpPr>
          <p:nvPr>
            <p:ph idx="1"/>
          </p:nvPr>
        </p:nvSpPr>
        <p:spPr>
          <a:xfrm>
            <a:off x="57150" y="762000"/>
            <a:ext cx="8839200" cy="5105400"/>
          </a:xfrm>
        </p:spPr>
        <p:txBody>
          <a:bodyPr>
            <a:normAutofit/>
          </a:bodyPr>
          <a:lstStyle/>
          <a:p>
            <a:r>
              <a:rPr lang="en-US" dirty="0" smtClean="0"/>
              <a:t>Intra-operatively; all patients were given  ecbolic immediately after delivery of the fetus (10 IU oxytocin intramuscular). </a:t>
            </a:r>
            <a:endParaRPr lang="en-US" dirty="0"/>
          </a:p>
          <a:p>
            <a:r>
              <a:rPr lang="en-US" dirty="0" smtClean="0"/>
              <a:t>The patients who did not respond to initial measures (direct uterine massage and ecbolic) were subjected to further management. </a:t>
            </a:r>
          </a:p>
          <a:p>
            <a:r>
              <a:rPr lang="en-US" dirty="0" smtClean="0"/>
              <a:t>The 2-way Foley's catheter balloon was inserted vaginally into the uterine cavity. The balloon was positioned to fit the lower uterine segment of the uterus and inflated with 60 </a:t>
            </a:r>
            <a:r>
              <a:rPr lang="en-US" dirty="0" err="1" smtClean="0"/>
              <a:t>mL</a:t>
            </a:r>
            <a:r>
              <a:rPr lang="en-US" dirty="0" smtClean="0"/>
              <a:t> of saline. </a:t>
            </a:r>
          </a:p>
          <a:p>
            <a:r>
              <a:rPr lang="en-US" dirty="0" smtClean="0"/>
              <a:t>We applied gentle traction to confirm that the 2-way Foley's catheter balloons were firmly fixed in the lower uterine segment and controlled the placental bed bleeding. The incision of the cesarean section was carefully sutured in treated patients with </a:t>
            </a:r>
            <a:r>
              <a:rPr lang="en-US" dirty="0" err="1" smtClean="0"/>
              <a:t>Vicryl</a:t>
            </a:r>
            <a:r>
              <a:rPr lang="en-US" dirty="0" smtClean="0"/>
              <a:t> R 1–0 without including the balloons. All cases received broad-spectrum antibiotic systematically used just before the operation and two days after. The blood drainage was collected from 2-way Foley's catheter balloons through the collecting bag. The 2-way Foley's catheter balloons were removed gradually after 24 hours of the operation. </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97614" y="5486400"/>
            <a:ext cx="1846386" cy="137160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06437"/>
          </a:xfrm>
        </p:spPr>
        <p:txBody>
          <a:bodyPr>
            <a:normAutofit fontScale="90000"/>
          </a:bodyPr>
          <a:lstStyle/>
          <a:p>
            <a:pPr algn="ctr"/>
            <a:r>
              <a:rPr lang="en-US" dirty="0" smtClean="0"/>
              <a:t/>
            </a:r>
            <a:br>
              <a:rPr lang="en-US" dirty="0" smtClean="0"/>
            </a:br>
            <a:r>
              <a:rPr lang="en-US" dirty="0" smtClean="0"/>
              <a:t>Uterine Cooling</a:t>
            </a:r>
            <a:r>
              <a:rPr lang="en-US" dirty="0"/>
              <a:t/>
            </a:r>
            <a:br>
              <a:rPr lang="en-US" dirty="0"/>
            </a:br>
            <a:endParaRPr lang="en-US" dirty="0"/>
          </a:p>
        </p:txBody>
      </p:sp>
      <p:sp>
        <p:nvSpPr>
          <p:cNvPr id="3" name="Content Placeholder 2"/>
          <p:cNvSpPr>
            <a:spLocks noGrp="1"/>
          </p:cNvSpPr>
          <p:nvPr>
            <p:ph idx="1"/>
          </p:nvPr>
        </p:nvSpPr>
        <p:spPr>
          <a:xfrm>
            <a:off x="239689" y="1857978"/>
            <a:ext cx="8552882" cy="3902230"/>
          </a:xfrm>
        </p:spPr>
        <p:txBody>
          <a:bodyPr/>
          <a:lstStyle/>
          <a:p>
            <a:r>
              <a:rPr lang="en-US" dirty="0" smtClean="0"/>
              <a:t>Smooth </a:t>
            </a:r>
            <a:r>
              <a:rPr lang="en-US" dirty="0"/>
              <a:t>muscles that cooling does in fact cause contraction of the muscle</a:t>
            </a:r>
          </a:p>
          <a:p>
            <a:r>
              <a:rPr lang="en-US" dirty="0" smtClean="0"/>
              <a:t>Immediately </a:t>
            </a:r>
            <a:r>
              <a:rPr lang="en-US" dirty="0"/>
              <a:t>following delivery of the fetus the uterus will be externalized in the usual fashion and the body of the uterus </a:t>
            </a:r>
            <a:r>
              <a:rPr lang="en-US" dirty="0" err="1"/>
              <a:t>cephalad</a:t>
            </a:r>
            <a:r>
              <a:rPr lang="en-US" dirty="0"/>
              <a:t> to the </a:t>
            </a:r>
            <a:r>
              <a:rPr lang="en-US" dirty="0" err="1"/>
              <a:t>hysterotomy</a:t>
            </a:r>
            <a:r>
              <a:rPr lang="en-US" dirty="0"/>
              <a:t> incision will be wrapped in sterile surgical towels saturated in sterile, iced normal saline. </a:t>
            </a:r>
            <a:endParaRPr lang="en-US" dirty="0" smtClean="0"/>
          </a:p>
          <a:p>
            <a:r>
              <a:rPr lang="en-US" dirty="0" smtClean="0"/>
              <a:t>These </a:t>
            </a:r>
            <a:r>
              <a:rPr lang="en-US" dirty="0"/>
              <a:t>towels will come from a sterile cooling pot set to 30 degrees Fahrenheit</a:t>
            </a:r>
            <a:r>
              <a:rPr lang="en-US" dirty="0" smtClean="0"/>
              <a:t>.</a:t>
            </a:r>
          </a:p>
          <a:p>
            <a:r>
              <a:rPr lang="en-US" dirty="0" smtClean="0"/>
              <a:t> </a:t>
            </a:r>
            <a:r>
              <a:rPr lang="en-US" dirty="0"/>
              <a:t>Iced saline-soaked towels will be kept in place for a minimum of 5 minutes and replaced at the discretion of the attending obstetrician until the </a:t>
            </a:r>
            <a:r>
              <a:rPr lang="en-US" dirty="0" err="1"/>
              <a:t>hysterotomy</a:t>
            </a:r>
            <a:r>
              <a:rPr lang="en-US" dirty="0"/>
              <a:t> is closed and the uterus is replaced into the patient's abdomen.</a:t>
            </a:r>
          </a:p>
        </p:txBody>
      </p:sp>
    </p:spTree>
    <p:extLst>
      <p:ext uri="{BB962C8B-B14F-4D97-AF65-F5344CB8AC3E}">
        <p14:creationId xmlns:p14="http://schemas.microsoft.com/office/powerpoint/2010/main" val="12695696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609400"/>
            <a:ext cx="7886700" cy="698559"/>
          </a:xfrm>
        </p:spPr>
        <p:txBody>
          <a:bodyPr>
            <a:normAutofit fontScale="90000"/>
          </a:bodyPr>
          <a:lstStyle/>
          <a:p>
            <a:pPr algn="ctr"/>
            <a:r>
              <a:rPr lang="en-US" dirty="0" smtClean="0"/>
              <a:t/>
            </a:r>
            <a:br>
              <a:rPr lang="en-US" dirty="0" smtClean="0"/>
            </a:br>
            <a:r>
              <a:rPr lang="en-US" dirty="0" err="1" smtClean="0"/>
              <a:t>Vaccum</a:t>
            </a:r>
            <a:r>
              <a:rPr lang="en-US" dirty="0" smtClean="0"/>
              <a:t> Induced Uterine </a:t>
            </a:r>
            <a:r>
              <a:rPr lang="en-US" dirty="0" err="1" smtClean="0"/>
              <a:t>Tamponade</a:t>
            </a:r>
            <a:r>
              <a:rPr lang="en-US" dirty="0" smtClean="0"/>
              <a:t> </a:t>
            </a:r>
            <a:r>
              <a:rPr lang="en-US" dirty="0"/>
              <a:t>= </a:t>
            </a:r>
            <a:r>
              <a:rPr lang="en-US" dirty="0" err="1"/>
              <a:t>instastop</a:t>
            </a:r>
            <a:r>
              <a:rPr lang="en-US" dirty="0"/>
              <a:t/>
            </a:r>
            <a:br>
              <a:rPr lang="en-US" dirty="0"/>
            </a:br>
            <a:endParaRPr lang="en-US" dirty="0"/>
          </a:p>
        </p:txBody>
      </p:sp>
      <p:sp>
        <p:nvSpPr>
          <p:cNvPr id="3" name="Content Placeholder 2"/>
          <p:cNvSpPr>
            <a:spLocks noGrp="1"/>
          </p:cNvSpPr>
          <p:nvPr>
            <p:ph idx="1"/>
          </p:nvPr>
        </p:nvSpPr>
        <p:spPr>
          <a:xfrm>
            <a:off x="171734" y="1829654"/>
            <a:ext cx="7153020" cy="3930555"/>
          </a:xfrm>
        </p:spPr>
        <p:txBody>
          <a:bodyPr>
            <a:normAutofit fontScale="92500" lnSpcReduction="20000"/>
          </a:bodyPr>
          <a:lstStyle/>
          <a:p>
            <a:pPr marL="0" indent="0">
              <a:buNone/>
            </a:pPr>
            <a:r>
              <a:rPr lang="en-US" dirty="0" smtClean="0"/>
              <a:t>= A </a:t>
            </a:r>
            <a:r>
              <a:rPr lang="en-US" dirty="0"/>
              <a:t>specially made stainless steel or plastic </a:t>
            </a:r>
            <a:r>
              <a:rPr lang="en-US" dirty="0" smtClean="0"/>
              <a:t>cannula of </a:t>
            </a:r>
            <a:r>
              <a:rPr lang="en-US" dirty="0"/>
              <a:t>12mm in diameter and 25cm in length with multiple holes of </a:t>
            </a:r>
            <a:r>
              <a:rPr lang="en-US" dirty="0" smtClean="0"/>
              <a:t>5mm diameter </a:t>
            </a:r>
            <a:r>
              <a:rPr lang="en-US" dirty="0"/>
              <a:t>at the distal </a:t>
            </a:r>
            <a:r>
              <a:rPr lang="en-US" dirty="0" smtClean="0"/>
              <a:t>7cm of </a:t>
            </a:r>
            <a:r>
              <a:rPr lang="en-US" dirty="0"/>
              <a:t>the </a:t>
            </a:r>
            <a:r>
              <a:rPr lang="en-US" dirty="0" err="1"/>
              <a:t>cannulla</a:t>
            </a:r>
            <a:r>
              <a:rPr lang="en-US" dirty="0"/>
              <a:t> was introduced into the uterine cavity through the vagina to reach the fundus.</a:t>
            </a:r>
          </a:p>
          <a:p>
            <a:pPr marL="0" indent="0">
              <a:buNone/>
            </a:pPr>
            <a:r>
              <a:rPr lang="en-US" dirty="0" smtClean="0"/>
              <a:t>=The </a:t>
            </a:r>
            <a:r>
              <a:rPr lang="en-US" dirty="0" err="1"/>
              <a:t>cannulla</a:t>
            </a:r>
            <a:r>
              <a:rPr lang="en-US" dirty="0"/>
              <a:t> is connected to a suction apparatus and a negative pressure of 700mm </a:t>
            </a:r>
            <a:r>
              <a:rPr lang="en-US" dirty="0" smtClean="0"/>
              <a:t>mercury was </a:t>
            </a:r>
            <a:r>
              <a:rPr lang="en-US" dirty="0"/>
              <a:t>produced</a:t>
            </a:r>
            <a:r>
              <a:rPr lang="en-US" dirty="0" smtClean="0"/>
              <a:t>.</a:t>
            </a:r>
          </a:p>
          <a:p>
            <a:pPr marL="0" indent="0">
              <a:buNone/>
            </a:pPr>
            <a:r>
              <a:rPr lang="en-US" dirty="0" smtClean="0"/>
              <a:t>=The </a:t>
            </a:r>
            <a:r>
              <a:rPr lang="en-US" dirty="0"/>
              <a:t>negative suction resulted in sucking out all the blood collected in the uterine </a:t>
            </a:r>
            <a:r>
              <a:rPr lang="en-US" dirty="0" smtClean="0"/>
              <a:t>cavity. The </a:t>
            </a:r>
            <a:r>
              <a:rPr lang="en-US" dirty="0"/>
              <a:t>quantity of blood sucked was 50 to 300 ml. When the collected blood was </a:t>
            </a:r>
            <a:r>
              <a:rPr lang="en-US" dirty="0" smtClean="0"/>
              <a:t>completely sucked </a:t>
            </a:r>
            <a:r>
              <a:rPr lang="en-US" dirty="0"/>
              <a:t>out, the bleeding ceased</a:t>
            </a:r>
            <a:r>
              <a:rPr lang="en-US" dirty="0" smtClean="0"/>
              <a:t>.</a:t>
            </a:r>
          </a:p>
          <a:p>
            <a:pPr marL="0" indent="0">
              <a:buNone/>
            </a:pPr>
            <a:r>
              <a:rPr lang="en-US" dirty="0" smtClean="0"/>
              <a:t>=</a:t>
            </a:r>
            <a:r>
              <a:rPr lang="en-US" dirty="0"/>
              <a:t> The inner surface of the uterine cavity </a:t>
            </a:r>
            <a:r>
              <a:rPr lang="en-US" dirty="0" smtClean="0"/>
              <a:t>got strongly </a:t>
            </a:r>
            <a:r>
              <a:rPr lang="en-US" dirty="0"/>
              <a:t>sucked by the </a:t>
            </a:r>
            <a:r>
              <a:rPr lang="en-US" dirty="0" err="1"/>
              <a:t>cannulla</a:t>
            </a:r>
            <a:r>
              <a:rPr lang="en-US" dirty="0"/>
              <a:t>. All the bleeding vessels including arterioles and sinusoids got</a:t>
            </a:r>
          </a:p>
          <a:p>
            <a:pPr marL="0" indent="0">
              <a:buNone/>
            </a:pPr>
            <a:r>
              <a:rPr lang="en-US" dirty="0"/>
              <a:t>sucked into the holes of the </a:t>
            </a:r>
            <a:r>
              <a:rPr lang="en-US" dirty="0" err="1"/>
              <a:t>cannulla</a:t>
            </a:r>
            <a:r>
              <a:rPr lang="en-US" dirty="0"/>
              <a:t>, thereby mechanically closing them. The bleeding </a:t>
            </a:r>
            <a:r>
              <a:rPr lang="en-US" dirty="0" smtClean="0"/>
              <a:t>points are </a:t>
            </a:r>
            <a:r>
              <a:rPr lang="en-US" dirty="0"/>
              <a:t>permanently closed due to the clot formation within 30 to 40 minutes.</a:t>
            </a:r>
            <a:endParaRPr lang="en-US" dirty="0" smtClean="0"/>
          </a:p>
          <a:p>
            <a:pPr marL="0" indent="0">
              <a:buNone/>
            </a:pPr>
            <a:r>
              <a:rPr lang="en-US" dirty="0" smtClean="0"/>
              <a:t>=Then </a:t>
            </a:r>
            <a:r>
              <a:rPr lang="en-US" dirty="0"/>
              <a:t>the </a:t>
            </a:r>
            <a:r>
              <a:rPr lang="en-US" dirty="0" smtClean="0"/>
              <a:t>cannula was </a:t>
            </a:r>
            <a:r>
              <a:rPr lang="en-US" dirty="0"/>
              <a:t>taken out slowly after releasing the suction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4753" y="1807131"/>
            <a:ext cx="1819247" cy="132042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101" y="3926971"/>
            <a:ext cx="1837899" cy="1033818"/>
          </a:xfrm>
          <a:prstGeom prst="rect">
            <a:avLst/>
          </a:prstGeom>
        </p:spPr>
      </p:pic>
      <p:pic>
        <p:nvPicPr>
          <p:cNvPr id="10" name="Picture 9"/>
          <p:cNvPicPr>
            <a:picLocks noChangeAspect="1"/>
          </p:cNvPicPr>
          <p:nvPr/>
        </p:nvPicPr>
        <p:blipFill>
          <a:blip r:embed="rId4"/>
          <a:stretch>
            <a:fillRect/>
          </a:stretch>
        </p:blipFill>
        <p:spPr>
          <a:xfrm>
            <a:off x="7337796" y="2928627"/>
            <a:ext cx="1806205" cy="998344"/>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24753" y="4925315"/>
            <a:ext cx="1819247" cy="1028150"/>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3072" y="5592029"/>
            <a:ext cx="2035969" cy="1264444"/>
          </a:xfrm>
          <a:prstGeom prst="rect">
            <a:avLst/>
          </a:prstGeom>
        </p:spPr>
      </p:pic>
    </p:spTree>
    <p:extLst>
      <p:ext uri="{BB962C8B-B14F-4D97-AF65-F5344CB8AC3E}">
        <p14:creationId xmlns:p14="http://schemas.microsoft.com/office/powerpoint/2010/main" val="12468382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0070C0"/>
                </a:solidFill>
              </a:rPr>
              <a:t/>
            </a:r>
            <a:br>
              <a:rPr lang="en-US" b="1" dirty="0" smtClean="0">
                <a:solidFill>
                  <a:srgbClr val="0070C0"/>
                </a:solidFill>
              </a:rPr>
            </a:br>
            <a:r>
              <a:rPr lang="en-US" b="1" dirty="0" smtClean="0">
                <a:solidFill>
                  <a:srgbClr val="0070C0"/>
                </a:solidFill>
              </a:rPr>
              <a:t/>
            </a:r>
            <a:br>
              <a:rPr lang="en-US" b="1" dirty="0" smtClean="0">
                <a:solidFill>
                  <a:srgbClr val="0070C0"/>
                </a:solidFill>
              </a:rPr>
            </a:br>
            <a:r>
              <a:rPr lang="en-US" b="1" dirty="0" smtClean="0">
                <a:solidFill>
                  <a:srgbClr val="0070C0"/>
                </a:solidFill>
              </a:rPr>
              <a:t/>
            </a:r>
            <a:br>
              <a:rPr lang="en-US" b="1" dirty="0" smtClean="0">
                <a:solidFill>
                  <a:srgbClr val="0070C0"/>
                </a:solidFill>
              </a:rPr>
            </a:br>
            <a:r>
              <a:rPr lang="en-US" b="1" dirty="0" smtClean="0">
                <a:solidFill>
                  <a:srgbClr val="0070C0"/>
                </a:solidFill>
              </a:rPr>
              <a:t>Tissue </a:t>
            </a:r>
            <a:r>
              <a:rPr lang="en-US" b="1" dirty="0" err="1" smtClean="0">
                <a:solidFill>
                  <a:srgbClr val="0070C0"/>
                </a:solidFill>
              </a:rPr>
              <a:t>Tamponade</a:t>
            </a:r>
            <a:r>
              <a:rPr lang="en-US" b="1" dirty="0" smtClean="0">
                <a:solidFill>
                  <a:srgbClr val="0070C0"/>
                </a:solidFill>
              </a:rPr>
              <a:t> techniques</a:t>
            </a:r>
            <a:br>
              <a:rPr lang="en-US" b="1" dirty="0" smtClean="0">
                <a:solidFill>
                  <a:srgbClr val="0070C0"/>
                </a:solidFill>
              </a:rPr>
            </a:br>
            <a:r>
              <a:rPr lang="en-US" dirty="0" smtClean="0"/>
              <a:t>Compression natural </a:t>
            </a:r>
            <a:r>
              <a:rPr lang="en-US" dirty="0" err="1" smtClean="0"/>
              <a:t>tamponade</a:t>
            </a:r>
            <a:r>
              <a:rPr lang="en-US" dirty="0" smtClean="0"/>
              <a:t> sutures</a:t>
            </a:r>
            <a:r>
              <a:rPr lang="en-US" b="1" dirty="0" smtClean="0"/>
              <a:t/>
            </a:r>
            <a:br>
              <a:rPr lang="en-US" b="1" dirty="0" smtClean="0"/>
            </a:br>
            <a:r>
              <a:rPr lang="en-US" b="1" dirty="0">
                <a:solidFill>
                  <a:srgbClr val="0070C0"/>
                </a:solidFill>
              </a:rPr>
              <a:t/>
            </a:r>
            <a:br>
              <a:rPr lang="en-US" b="1" dirty="0">
                <a:solidFill>
                  <a:srgbClr val="0070C0"/>
                </a:solidFill>
              </a:rPr>
            </a:br>
            <a:endParaRPr lang="en-US" dirty="0">
              <a:solidFill>
                <a:srgbClr val="0070C0"/>
              </a:solidFill>
            </a:endParaRPr>
          </a:p>
        </p:txBody>
      </p:sp>
      <p:sp>
        <p:nvSpPr>
          <p:cNvPr id="3" name="Content Placeholder 2"/>
          <p:cNvSpPr>
            <a:spLocks noGrp="1"/>
          </p:cNvSpPr>
          <p:nvPr>
            <p:ph idx="1"/>
          </p:nvPr>
        </p:nvSpPr>
        <p:spPr>
          <a:xfrm>
            <a:off x="228600" y="2362200"/>
            <a:ext cx="8458200" cy="4114800"/>
          </a:xfrm>
        </p:spPr>
        <p:txBody>
          <a:bodyPr>
            <a:normAutofit/>
          </a:bodyPr>
          <a:lstStyle/>
          <a:p>
            <a:r>
              <a:rPr lang="en-US" dirty="0" smtClean="0"/>
              <a:t>The </a:t>
            </a:r>
            <a:r>
              <a:rPr lang="en-US" dirty="0"/>
              <a:t>successful use of compression </a:t>
            </a:r>
            <a:r>
              <a:rPr lang="en-US" dirty="0" smtClean="0"/>
              <a:t>sutures, using </a:t>
            </a:r>
            <a:r>
              <a:rPr lang="en-US" dirty="0"/>
              <a:t>the cervix as a natural </a:t>
            </a:r>
            <a:r>
              <a:rPr lang="en-US" dirty="0" err="1"/>
              <a:t>tamponade</a:t>
            </a:r>
            <a:r>
              <a:rPr lang="en-US" dirty="0"/>
              <a:t> by inverting it into the uterine cavity and suturing the anterior and/or the posterior cervical lips into the anterior and/or posterior walls of the lower uterine </a:t>
            </a:r>
            <a:r>
              <a:rPr lang="en-US" dirty="0" smtClean="0"/>
              <a:t>segment</a:t>
            </a:r>
          </a:p>
          <a:p>
            <a:r>
              <a:rPr lang="en-US" dirty="0" err="1" smtClean="0"/>
              <a:t>Dawlatly</a:t>
            </a:r>
            <a:r>
              <a:rPr lang="en-US" dirty="0" smtClean="0"/>
              <a:t> Suture</a:t>
            </a:r>
          </a:p>
          <a:p>
            <a:r>
              <a:rPr lang="en-US" dirty="0" smtClean="0"/>
              <a:t>Modified </a:t>
            </a:r>
            <a:r>
              <a:rPr lang="en-US" dirty="0" err="1" smtClean="0"/>
              <a:t>Dawlatly</a:t>
            </a:r>
            <a:r>
              <a:rPr lang="en-US" dirty="0" smtClean="0"/>
              <a:t> suture (HS  Hani </a:t>
            </a:r>
            <a:r>
              <a:rPr lang="en-US" dirty="0" err="1" smtClean="0"/>
              <a:t>Salama</a:t>
            </a:r>
            <a:r>
              <a:rPr lang="en-US" dirty="0" smtClean="0"/>
              <a:t> suture) </a:t>
            </a:r>
          </a:p>
          <a:p>
            <a:endParaRPr lang="en-US" dirty="0"/>
          </a:p>
          <a:p>
            <a:endParaRPr lang="en-US" dirty="0"/>
          </a:p>
        </p:txBody>
      </p:sp>
    </p:spTree>
    <p:extLst>
      <p:ext uri="{BB962C8B-B14F-4D97-AF65-F5344CB8AC3E}">
        <p14:creationId xmlns:p14="http://schemas.microsoft.com/office/powerpoint/2010/main" val="21068154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36614"/>
            <a:ext cx="6167935" cy="381249"/>
          </a:xfrm>
        </p:spPr>
        <p:txBody>
          <a:bodyPr>
            <a:normAutofit fontScale="90000"/>
          </a:bodyPr>
          <a:lstStyle/>
          <a:p>
            <a:pPr algn="ctr"/>
            <a:r>
              <a:rPr lang="en-US" dirty="0" smtClean="0"/>
              <a:t/>
            </a:r>
            <a:br>
              <a:rPr lang="en-US" dirty="0" smtClean="0"/>
            </a:br>
            <a:r>
              <a:rPr lang="en-US" dirty="0" err="1" smtClean="0"/>
              <a:t>Dawlatly</a:t>
            </a:r>
            <a:r>
              <a:rPr lang="en-US" dirty="0" smtClean="0"/>
              <a:t> </a:t>
            </a:r>
            <a:r>
              <a:rPr lang="en-US" dirty="0"/>
              <a:t>suture</a:t>
            </a:r>
            <a:br>
              <a:rPr lang="en-US" dirty="0"/>
            </a:br>
            <a:endParaRPr lang="en-US" dirty="0"/>
          </a:p>
        </p:txBody>
      </p:sp>
      <p:sp>
        <p:nvSpPr>
          <p:cNvPr id="3" name="Content Placeholder 2"/>
          <p:cNvSpPr>
            <a:spLocks noGrp="1"/>
          </p:cNvSpPr>
          <p:nvPr>
            <p:ph idx="1"/>
          </p:nvPr>
        </p:nvSpPr>
        <p:spPr>
          <a:xfrm>
            <a:off x="249924" y="1443367"/>
            <a:ext cx="6352180" cy="4368020"/>
          </a:xfrm>
        </p:spPr>
        <p:txBody>
          <a:bodyPr>
            <a:normAutofit fontScale="70000" lnSpcReduction="20000"/>
          </a:bodyPr>
          <a:lstStyle/>
          <a:p>
            <a:r>
              <a:rPr lang="en-US" dirty="0" smtClean="0"/>
              <a:t>If </a:t>
            </a:r>
            <a:r>
              <a:rPr lang="en-US" dirty="0"/>
              <a:t>the cervix is not fully dilated, is to invert the lower segment upon itself before suturing it, thus compressing the bleeding surfaces without occluding the uterine cavity</a:t>
            </a:r>
            <a:endParaRPr lang="en-US" dirty="0" smtClean="0">
              <a:solidFill>
                <a:schemeClr val="tx2"/>
              </a:solidFill>
            </a:endParaRPr>
          </a:p>
          <a:p>
            <a:r>
              <a:rPr lang="en-US" dirty="0" smtClean="0">
                <a:solidFill>
                  <a:schemeClr val="tx2"/>
                </a:solidFill>
              </a:rPr>
              <a:t>The </a:t>
            </a:r>
            <a:r>
              <a:rPr lang="en-US" dirty="0">
                <a:solidFill>
                  <a:schemeClr val="tx2"/>
                </a:solidFill>
              </a:rPr>
              <a:t>cervix as a natural </a:t>
            </a:r>
            <a:r>
              <a:rPr lang="en-US" dirty="0" err="1">
                <a:solidFill>
                  <a:schemeClr val="tx2"/>
                </a:solidFill>
              </a:rPr>
              <a:t>tamponade</a:t>
            </a:r>
            <a:r>
              <a:rPr lang="en-US" dirty="0">
                <a:solidFill>
                  <a:schemeClr val="tx2"/>
                </a:solidFill>
              </a:rPr>
              <a:t> in postpartum hemorrhage caused by placenta </a:t>
            </a:r>
            <a:r>
              <a:rPr lang="en-US" dirty="0" err="1">
                <a:solidFill>
                  <a:schemeClr val="tx2"/>
                </a:solidFill>
              </a:rPr>
              <a:t>previa</a:t>
            </a:r>
            <a:r>
              <a:rPr lang="en-US" dirty="0">
                <a:solidFill>
                  <a:schemeClr val="tx2"/>
                </a:solidFill>
              </a:rPr>
              <a:t> and placenta </a:t>
            </a:r>
            <a:r>
              <a:rPr lang="en-US" dirty="0" err="1">
                <a:solidFill>
                  <a:schemeClr val="tx2"/>
                </a:solidFill>
              </a:rPr>
              <a:t>previa</a:t>
            </a:r>
            <a:r>
              <a:rPr lang="en-US" dirty="0">
                <a:solidFill>
                  <a:schemeClr val="tx2"/>
                </a:solidFill>
              </a:rPr>
              <a:t> </a:t>
            </a:r>
            <a:r>
              <a:rPr lang="en-US" dirty="0" err="1" smtClean="0">
                <a:solidFill>
                  <a:schemeClr val="tx2"/>
                </a:solidFill>
              </a:rPr>
              <a:t>accreta</a:t>
            </a:r>
            <a:endParaRPr lang="en-US" dirty="0" smtClean="0">
              <a:solidFill>
                <a:schemeClr val="tx2"/>
              </a:solidFill>
            </a:endParaRPr>
          </a:p>
          <a:p>
            <a:r>
              <a:rPr lang="en-US" dirty="0">
                <a:solidFill>
                  <a:srgbClr val="FF0000"/>
                </a:solidFill>
              </a:rPr>
              <a:t>by inverting the cervix into the uterine cavity and suturing the anterior and/or the posterior cervical lips into the anterior and/or posterior walls of the lower uterine segment</a:t>
            </a:r>
            <a:r>
              <a:rPr lang="en-US" dirty="0" smtClean="0">
                <a:solidFill>
                  <a:srgbClr val="FF0000"/>
                </a:solidFill>
              </a:rPr>
              <a:t>.</a:t>
            </a:r>
          </a:p>
          <a:p>
            <a:r>
              <a:rPr lang="en-US" dirty="0"/>
              <a:t>If the bleeding originated primarily from the anterior portion of the lower uterine segment, the surgeon introduced his/her hand through the uterine incision into the lower uterine segment until it touched the cervix. A long Allis forceps was passed through the uterine incision and used to grasp the anterior lip of the cervix, pulling the cervix upwards into the uterine cavity. An assistant was sometimes needed to elevate the cervix upwards from the vaginal aspect. The anterior lip of the cervix was then sutured to the anterior wall of the lower uterine segment using two or three simple interrupted absorbable stitches (</a:t>
            </a:r>
            <a:r>
              <a:rPr lang="en-US" dirty="0" err="1"/>
              <a:t>Vicryl</a:t>
            </a:r>
            <a:r>
              <a:rPr lang="en-US" dirty="0"/>
              <a:t> or </a:t>
            </a:r>
            <a:r>
              <a:rPr lang="en-US" dirty="0" err="1"/>
              <a:t>Vicryl</a:t>
            </a:r>
            <a:r>
              <a:rPr lang="en-US" dirty="0"/>
              <a:t> </a:t>
            </a:r>
            <a:r>
              <a:rPr lang="en-US" dirty="0" err="1"/>
              <a:t>rapide</a:t>
            </a:r>
            <a:r>
              <a:rPr lang="en-US" dirty="0"/>
              <a:t> no. 0</a:t>
            </a:r>
            <a:r>
              <a:rPr lang="en-US" dirty="0" smtClean="0"/>
              <a:t>).</a:t>
            </a:r>
          </a:p>
          <a:p>
            <a:r>
              <a:rPr lang="en-US" dirty="0"/>
              <a:t>If the placenta was implanted posteriorly and the bleeding areas were mainly from the posterior wall of the uterus, the same procedure could be repeated using the posterior lip of the cervix, which could then be sutured to the posterior wall of the lower uterine segment. A </a:t>
            </a:r>
            <a:r>
              <a:rPr lang="en-US" dirty="0" err="1"/>
              <a:t>Hegar</a:t>
            </a:r>
            <a:r>
              <a:rPr lang="en-US" dirty="0"/>
              <a:t> dilator was inserted in a retrograde manner from the abdominal aspect to ensure patency of the cervical canal during the suturing process.</a:t>
            </a:r>
            <a:endParaRPr lang="en-US"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03" y="857251"/>
            <a:ext cx="2295284" cy="256463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603" y="3324082"/>
            <a:ext cx="2213398" cy="2676668"/>
          </a:xfrm>
          <a:prstGeom prst="rect">
            <a:avLst/>
          </a:prstGeom>
        </p:spPr>
      </p:pic>
    </p:spTree>
    <p:extLst>
      <p:ext uri="{BB962C8B-B14F-4D97-AF65-F5344CB8AC3E}">
        <p14:creationId xmlns:p14="http://schemas.microsoft.com/office/powerpoint/2010/main" val="87046002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normAutofit/>
          </a:bodyPr>
          <a:lstStyle/>
          <a:p>
            <a:pPr algn="ctr"/>
            <a:r>
              <a:rPr lang="en-US" dirty="0" err="1" smtClean="0"/>
              <a:t>Hennawy</a:t>
            </a:r>
            <a:r>
              <a:rPr lang="en-US" dirty="0" smtClean="0"/>
              <a:t> Compression </a:t>
            </a:r>
            <a:r>
              <a:rPr lang="en-US" dirty="0" err="1" smtClean="0"/>
              <a:t>Tamponade</a:t>
            </a:r>
            <a:r>
              <a:rPr lang="en-US" dirty="0" smtClean="0"/>
              <a:t> Suture</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799" y="914400"/>
            <a:ext cx="4418877" cy="591053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lstStyle/>
          <a:p>
            <a:pPr algn="ctr"/>
            <a:r>
              <a:rPr lang="en-US" b="1" dirty="0"/>
              <a:t>Incidence of </a:t>
            </a:r>
            <a:r>
              <a:rPr lang="en-US" b="1" dirty="0" smtClean="0"/>
              <a:t>Placenta </a:t>
            </a:r>
            <a:r>
              <a:rPr lang="en-US" b="1" dirty="0" err="1" smtClean="0"/>
              <a:t>Accreta</a:t>
            </a:r>
            <a:endParaRPr lang="en-US" dirty="0"/>
          </a:p>
        </p:txBody>
      </p:sp>
      <p:sp>
        <p:nvSpPr>
          <p:cNvPr id="3" name="Content Placeholder 2"/>
          <p:cNvSpPr>
            <a:spLocks noGrp="1"/>
          </p:cNvSpPr>
          <p:nvPr>
            <p:ph idx="1"/>
          </p:nvPr>
        </p:nvSpPr>
        <p:spPr>
          <a:xfrm>
            <a:off x="304800" y="1295400"/>
            <a:ext cx="8534400" cy="5105400"/>
          </a:xfrm>
        </p:spPr>
        <p:txBody>
          <a:bodyPr>
            <a:normAutofit/>
          </a:bodyPr>
          <a:lstStyle/>
          <a:p>
            <a:r>
              <a:rPr lang="en-US" dirty="0" smtClean="0"/>
              <a:t> The </a:t>
            </a:r>
            <a:r>
              <a:rPr lang="en-US" dirty="0"/>
              <a:t>incidence of accrete syndromes has increased remarkably, in direct relationship to the increasing cesarean delivery rate. </a:t>
            </a:r>
            <a:endParaRPr lang="en-US" dirty="0" smtClean="0"/>
          </a:p>
          <a:p>
            <a:r>
              <a:rPr lang="en-US" dirty="0" smtClean="0"/>
              <a:t>From 1930 to 1950--</a:t>
            </a:r>
            <a:r>
              <a:rPr lang="en-US" dirty="0" smtClean="0">
                <a:solidFill>
                  <a:srgbClr val="FF0000"/>
                </a:solidFill>
              </a:rPr>
              <a:t>one case in 30,000 </a:t>
            </a:r>
            <a:r>
              <a:rPr lang="en-US" dirty="0" smtClean="0"/>
              <a:t>deliveries.</a:t>
            </a:r>
          </a:p>
          <a:p>
            <a:r>
              <a:rPr lang="en-US" dirty="0" smtClean="0"/>
              <a:t>From 1950 to 1960, </a:t>
            </a:r>
            <a:r>
              <a:rPr lang="en-US" dirty="0" smtClean="0">
                <a:solidFill>
                  <a:srgbClr val="FF0000"/>
                </a:solidFill>
              </a:rPr>
              <a:t>one in 19,000</a:t>
            </a:r>
            <a:r>
              <a:rPr lang="en-US" dirty="0" smtClean="0"/>
              <a:t>, deliveries.</a:t>
            </a:r>
          </a:p>
          <a:p>
            <a:r>
              <a:rPr lang="en-US" dirty="0" smtClean="0"/>
              <a:t>by 1980 to </a:t>
            </a:r>
            <a:r>
              <a:rPr lang="en-US" dirty="0" smtClean="0">
                <a:solidFill>
                  <a:srgbClr val="FF0000"/>
                </a:solidFill>
              </a:rPr>
              <a:t>one in 7,000</a:t>
            </a:r>
            <a:r>
              <a:rPr lang="en-US" dirty="0" smtClean="0"/>
              <a:t>. </a:t>
            </a:r>
          </a:p>
          <a:p>
            <a:r>
              <a:rPr lang="en-US" dirty="0" smtClean="0"/>
              <a:t>The </a:t>
            </a:r>
            <a:r>
              <a:rPr lang="en-US" dirty="0"/>
              <a:t>incidence of placenta </a:t>
            </a:r>
            <a:r>
              <a:rPr lang="en-US" dirty="0" err="1"/>
              <a:t>accreta</a:t>
            </a:r>
            <a:r>
              <a:rPr lang="en-US" dirty="0"/>
              <a:t> was estimated in the 1980s to be </a:t>
            </a:r>
            <a:r>
              <a:rPr lang="en-US" dirty="0">
                <a:solidFill>
                  <a:srgbClr val="FF0000"/>
                </a:solidFill>
              </a:rPr>
              <a:t>1 in 2500 </a:t>
            </a:r>
            <a:r>
              <a:rPr lang="en-US" dirty="0"/>
              <a:t>deliveries; </a:t>
            </a:r>
            <a:endParaRPr lang="en-US" dirty="0" smtClean="0"/>
          </a:p>
          <a:p>
            <a:r>
              <a:rPr lang="en-US" dirty="0" smtClean="0"/>
              <a:t>in </a:t>
            </a:r>
            <a:r>
              <a:rPr lang="en-US" dirty="0"/>
              <a:t>2012 the American College of Obstetricians and Gynecologists stated the incidence to be as high as </a:t>
            </a:r>
            <a:r>
              <a:rPr lang="en-US" dirty="0">
                <a:solidFill>
                  <a:srgbClr val="FF0000"/>
                </a:solidFill>
              </a:rPr>
              <a:t>1 in 533 </a:t>
            </a:r>
            <a:r>
              <a:rPr lang="en-US" dirty="0"/>
              <a:t>deliveries. </a:t>
            </a:r>
            <a:endParaRPr lang="en-US" dirty="0" smtClean="0"/>
          </a:p>
          <a:p>
            <a:r>
              <a:rPr lang="en-US" dirty="0" smtClean="0"/>
              <a:t>Currently</a:t>
            </a:r>
            <a:r>
              <a:rPr lang="en-US" dirty="0"/>
              <a:t>, the rate is </a:t>
            </a:r>
            <a:r>
              <a:rPr lang="en-US" dirty="0">
                <a:solidFill>
                  <a:srgbClr val="FF0000"/>
                </a:solidFill>
              </a:rPr>
              <a:t>higher</a:t>
            </a:r>
            <a:r>
              <a:rPr lang="en-US" dirty="0"/>
              <a:t> </a:t>
            </a:r>
          </a:p>
        </p:txBody>
      </p:sp>
    </p:spTree>
    <p:extLst>
      <p:ext uri="{BB962C8B-B14F-4D97-AF65-F5344CB8AC3E}">
        <p14:creationId xmlns:p14="http://schemas.microsoft.com/office/powerpoint/2010/main" val="2265759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600200"/>
            <a:ext cx="7886700" cy="1325563"/>
          </a:xfrm>
        </p:spPr>
        <p:txBody>
          <a:bodyPr>
            <a:normAutofit/>
          </a:bodyPr>
          <a:lstStyle/>
          <a:p>
            <a:pPr algn="ctr"/>
            <a:r>
              <a:rPr lang="en-US" b="1" dirty="0" smtClean="0">
                <a:solidFill>
                  <a:schemeClr val="accent2">
                    <a:lumMod val="60000"/>
                    <a:lumOff val="40000"/>
                  </a:schemeClr>
                </a:solidFill>
              </a:rPr>
              <a:t>Oversewing </a:t>
            </a:r>
            <a:r>
              <a:rPr lang="en-US" b="1" dirty="0">
                <a:solidFill>
                  <a:schemeClr val="accent2">
                    <a:lumMod val="60000"/>
                    <a:lumOff val="40000"/>
                  </a:schemeClr>
                </a:solidFill>
              </a:rPr>
              <a:t>Of The Implantation Site</a:t>
            </a:r>
          </a:p>
        </p:txBody>
      </p:sp>
    </p:spTree>
    <p:extLst>
      <p:ext uri="{BB962C8B-B14F-4D97-AF65-F5344CB8AC3E}">
        <p14:creationId xmlns:p14="http://schemas.microsoft.com/office/powerpoint/2010/main" val="26430140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Multiple interrupted sutures </a:t>
            </a:r>
            <a:r>
              <a:rPr lang="en-US" dirty="0"/>
              <a:t>of </a:t>
            </a:r>
            <a:r>
              <a:rPr lang="en-US" dirty="0" smtClean="0"/>
              <a:t>full </a:t>
            </a:r>
            <a:r>
              <a:rPr lang="en-US" dirty="0"/>
              <a:t>thickness </a:t>
            </a:r>
            <a:r>
              <a:rPr lang="en-US" dirty="0" smtClean="0"/>
              <a:t>uterine wall in a circle</a:t>
            </a:r>
            <a:endParaRPr lang="en-US" dirty="0"/>
          </a:p>
        </p:txBody>
      </p:sp>
      <p:sp>
        <p:nvSpPr>
          <p:cNvPr id="3" name="Content Placeholder 2"/>
          <p:cNvSpPr>
            <a:spLocks noGrp="1"/>
          </p:cNvSpPr>
          <p:nvPr>
            <p:ph idx="1"/>
          </p:nvPr>
        </p:nvSpPr>
        <p:spPr/>
        <p:txBody>
          <a:bodyPr>
            <a:normAutofit/>
          </a:bodyPr>
          <a:lstStyle/>
          <a:p>
            <a:r>
              <a:rPr lang="en-US" dirty="0" smtClean="0"/>
              <a:t>Oversewing of entire </a:t>
            </a:r>
            <a:r>
              <a:rPr lang="en-US" dirty="0" smtClean="0">
                <a:solidFill>
                  <a:srgbClr val="FF0000"/>
                </a:solidFill>
              </a:rPr>
              <a:t>full thickness </a:t>
            </a:r>
            <a:r>
              <a:rPr lang="en-US" dirty="0" smtClean="0"/>
              <a:t>suturing  of anterior uterine wall   ( anterior or posterior wall )</a:t>
            </a:r>
          </a:p>
          <a:p>
            <a:r>
              <a:rPr lang="en-US" dirty="0" smtClean="0">
                <a:solidFill>
                  <a:srgbClr val="FF0000"/>
                </a:solidFill>
              </a:rPr>
              <a:t>Around placental site bleeding</a:t>
            </a:r>
          </a:p>
          <a:p>
            <a:r>
              <a:rPr lang="en-US" dirty="0" smtClean="0">
                <a:solidFill>
                  <a:srgbClr val="FF0000"/>
                </a:solidFill>
              </a:rPr>
              <a:t>Multiple </a:t>
            </a:r>
            <a:r>
              <a:rPr lang="en-US" dirty="0" err="1" smtClean="0">
                <a:solidFill>
                  <a:srgbClr val="FF0000"/>
                </a:solidFill>
              </a:rPr>
              <a:t>stutures</a:t>
            </a:r>
            <a:r>
              <a:rPr lang="en-US" dirty="0" smtClean="0">
                <a:solidFill>
                  <a:srgbClr val="FF0000"/>
                </a:solidFill>
              </a:rPr>
              <a:t> </a:t>
            </a:r>
            <a:r>
              <a:rPr lang="en-US" dirty="0" smtClean="0"/>
              <a:t>with 1-0 </a:t>
            </a:r>
            <a:r>
              <a:rPr lang="en-US" dirty="0"/>
              <a:t>chromic </a:t>
            </a:r>
            <a:r>
              <a:rPr lang="en-US" dirty="0" smtClean="0"/>
              <a:t>cat were </a:t>
            </a:r>
            <a:r>
              <a:rPr lang="en-US" dirty="0"/>
              <a:t>applied </a:t>
            </a:r>
            <a:r>
              <a:rPr lang="en-US" dirty="0" smtClean="0"/>
              <a:t>at bleeding sites </a:t>
            </a:r>
          </a:p>
          <a:p>
            <a:r>
              <a:rPr lang="en-US" dirty="0" smtClean="0"/>
              <a:t>The knots were tied outside the </a:t>
            </a:r>
            <a:r>
              <a:rPr lang="en-US" dirty="0" err="1" smtClean="0"/>
              <a:t>serosal</a:t>
            </a:r>
            <a:r>
              <a:rPr lang="en-US" dirty="0" smtClean="0"/>
              <a:t> surface </a:t>
            </a:r>
          </a:p>
          <a:p>
            <a:r>
              <a:rPr lang="en-US" dirty="0" smtClean="0"/>
              <a:t>The sutures began at the most superior portion of the lower uterine segment and progressed inferiorly</a:t>
            </a:r>
          </a:p>
          <a:p>
            <a:r>
              <a:rPr lang="en-US" dirty="0" smtClean="0"/>
              <a:t>Using </a:t>
            </a:r>
            <a:r>
              <a:rPr lang="en-US" dirty="0" smtClean="0">
                <a:solidFill>
                  <a:srgbClr val="FF0000"/>
                </a:solidFill>
              </a:rPr>
              <a:t>interrupted</a:t>
            </a:r>
            <a:r>
              <a:rPr lang="en-US" dirty="0" smtClean="0"/>
              <a:t> 2-3 cm sutures at 1 cm intervals </a:t>
            </a:r>
            <a:r>
              <a:rPr lang="en-US" dirty="0" smtClean="0">
                <a:solidFill>
                  <a:srgbClr val="FF0000"/>
                </a:solidFill>
              </a:rPr>
              <a:t>in a circle around </a:t>
            </a:r>
            <a:r>
              <a:rPr lang="en-US" dirty="0" err="1" smtClean="0"/>
              <a:t>around</a:t>
            </a:r>
            <a:r>
              <a:rPr lang="en-US" dirty="0" smtClean="0"/>
              <a:t> bleeding area </a:t>
            </a:r>
            <a:endParaRPr lang="en-US" dirty="0"/>
          </a:p>
        </p:txBody>
      </p:sp>
      <p:pic>
        <p:nvPicPr>
          <p:cNvPr id="4" name="Picture 2" descr="C:\Documents and Settings\mmhennawy\Desktop\New folder\suture.png"/>
          <p:cNvPicPr>
            <a:picLocks noChangeAspect="1" noChangeArrowheads="1"/>
          </p:cNvPicPr>
          <p:nvPr/>
        </p:nvPicPr>
        <p:blipFill>
          <a:blip r:embed="rId2"/>
          <a:srcRect/>
          <a:stretch>
            <a:fillRect/>
          </a:stretch>
        </p:blipFill>
        <p:spPr bwMode="auto">
          <a:xfrm>
            <a:off x="6351305" y="4953000"/>
            <a:ext cx="2792695" cy="1905000"/>
          </a:xfrm>
          <a:prstGeom prst="rect">
            <a:avLst/>
          </a:prstGeom>
          <a:no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7979"/>
            <a:ext cx="1752600" cy="1841310"/>
          </a:xfrm>
          <a:prstGeom prst="rect">
            <a:avLst/>
          </a:prstGeom>
        </p:spPr>
      </p:pic>
    </p:spTree>
    <p:extLst>
      <p:ext uri="{BB962C8B-B14F-4D97-AF65-F5344CB8AC3E}">
        <p14:creationId xmlns:p14="http://schemas.microsoft.com/office/powerpoint/2010/main" val="29487377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Purse String Stitch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866898"/>
            <a:ext cx="7886700" cy="4268792"/>
          </a:xfrm>
        </p:spPr>
      </p:pic>
    </p:spTree>
    <p:extLst>
      <p:ext uri="{BB962C8B-B14F-4D97-AF65-F5344CB8AC3E}">
        <p14:creationId xmlns:p14="http://schemas.microsoft.com/office/powerpoint/2010/main" val="808046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24" y="304800"/>
            <a:ext cx="8527576" cy="625473"/>
          </a:xfrm>
        </p:spPr>
        <p:txBody>
          <a:bodyPr>
            <a:normAutofit/>
          </a:bodyPr>
          <a:lstStyle/>
          <a:p>
            <a:pPr algn="ctr"/>
            <a:r>
              <a:rPr lang="en-US" b="1" dirty="0"/>
              <a:t>Plication of the friable lower uterine segment</a:t>
            </a:r>
          </a:p>
        </p:txBody>
      </p:sp>
      <p:sp>
        <p:nvSpPr>
          <p:cNvPr id="3" name="Content Placeholder 2"/>
          <p:cNvSpPr>
            <a:spLocks noGrp="1"/>
          </p:cNvSpPr>
          <p:nvPr>
            <p:ph idx="1"/>
          </p:nvPr>
        </p:nvSpPr>
        <p:spPr>
          <a:xfrm>
            <a:off x="304800" y="1295400"/>
            <a:ext cx="8534400" cy="5257799"/>
          </a:xfrm>
        </p:spPr>
        <p:txBody>
          <a:bodyPr>
            <a:normAutofit/>
          </a:bodyPr>
          <a:lstStyle/>
          <a:p>
            <a:r>
              <a:rPr lang="en-US" dirty="0"/>
              <a:t>Plication of the friable lower uterine segment </a:t>
            </a:r>
            <a:r>
              <a:rPr lang="en-US" dirty="0" smtClean="0"/>
              <a:t>from </a:t>
            </a:r>
            <a:r>
              <a:rPr lang="en-US" dirty="0"/>
              <a:t>the anterior wall not from inside, this would stopped </a:t>
            </a:r>
            <a:r>
              <a:rPr lang="en-US" dirty="0" smtClean="0"/>
              <a:t>bleeding </a:t>
            </a:r>
            <a:r>
              <a:rPr lang="en-US" dirty="0"/>
              <a:t>from inside completely </a:t>
            </a:r>
            <a:endParaRPr lang="en-US" dirty="0" smtClean="0"/>
          </a:p>
          <a:p>
            <a:r>
              <a:rPr lang="en-US" dirty="0" smtClean="0"/>
              <a:t>Either </a:t>
            </a:r>
            <a:r>
              <a:rPr lang="en-US" dirty="0"/>
              <a:t>with excision of </a:t>
            </a:r>
            <a:r>
              <a:rPr lang="en-US" dirty="0" smtClean="0"/>
              <a:t> anterior </a:t>
            </a:r>
            <a:r>
              <a:rPr lang="en-US" dirty="0"/>
              <a:t>pathological lower uterine segment which had </a:t>
            </a:r>
            <a:r>
              <a:rPr lang="en-US" dirty="0" smtClean="0"/>
              <a:t>been </a:t>
            </a:r>
            <a:r>
              <a:rPr lang="en-US" dirty="0"/>
              <a:t>invaded by trophoblastic tissue </a:t>
            </a:r>
            <a:endParaRPr lang="en-US" dirty="0" smtClean="0"/>
          </a:p>
          <a:p>
            <a:r>
              <a:rPr lang="en-US" dirty="0" smtClean="0"/>
              <a:t>or </a:t>
            </a:r>
            <a:r>
              <a:rPr lang="en-US" dirty="0"/>
              <a:t>without plication </a:t>
            </a:r>
            <a:r>
              <a:rPr lang="en-US" dirty="0" smtClean="0"/>
              <a:t>from </a:t>
            </a:r>
            <a:r>
              <a:rPr lang="en-US" dirty="0"/>
              <a:t>outside rendered the thin friable lower uterine </a:t>
            </a:r>
            <a:r>
              <a:rPr lang="en-US" dirty="0" smtClean="0"/>
              <a:t> segment </a:t>
            </a:r>
            <a:r>
              <a:rPr lang="en-US" dirty="0"/>
              <a:t>into normal thick </a:t>
            </a:r>
            <a:r>
              <a:rPr lang="en-US" dirty="0" err="1"/>
              <a:t>coapted</a:t>
            </a:r>
            <a:r>
              <a:rPr lang="en-US" dirty="0"/>
              <a:t> one.</a:t>
            </a:r>
          </a:p>
          <a:p>
            <a:r>
              <a:rPr lang="en-US" dirty="0" smtClean="0"/>
              <a:t>Plication </a:t>
            </a:r>
            <a:r>
              <a:rPr lang="en-US" dirty="0"/>
              <a:t>was started away from the uterine </a:t>
            </a:r>
            <a:r>
              <a:rPr lang="en-US" dirty="0" smtClean="0"/>
              <a:t> artery </a:t>
            </a:r>
            <a:r>
              <a:rPr lang="en-US" dirty="0"/>
              <a:t>to avoid formation of hematoma and plication </a:t>
            </a:r>
            <a:r>
              <a:rPr lang="en-US" dirty="0" smtClean="0"/>
              <a:t> was </a:t>
            </a:r>
            <a:r>
              <a:rPr lang="en-US" dirty="0"/>
              <a:t>from side to side and from up and downward </a:t>
            </a:r>
            <a:r>
              <a:rPr lang="en-US" dirty="0" smtClean="0"/>
              <a:t>to reinforce </a:t>
            </a:r>
            <a:r>
              <a:rPr lang="en-US" dirty="0"/>
              <a:t>the lower segment making it very thick and to </a:t>
            </a:r>
            <a:r>
              <a:rPr lang="en-US" dirty="0" smtClean="0"/>
              <a:t> avoid </a:t>
            </a:r>
            <a:r>
              <a:rPr lang="en-US" dirty="0"/>
              <a:t>further complications. </a:t>
            </a:r>
          </a:p>
          <a:p>
            <a:r>
              <a:rPr lang="en-US" dirty="0" smtClean="0"/>
              <a:t> </a:t>
            </a:r>
            <a:r>
              <a:rPr lang="en-US" dirty="0"/>
              <a:t>Gel foam was inserted in </a:t>
            </a:r>
            <a:r>
              <a:rPr lang="en-US" dirty="0" err="1"/>
              <a:t>retrovesical</a:t>
            </a:r>
            <a:r>
              <a:rPr lang="en-US" dirty="0"/>
              <a:t> space </a:t>
            </a:r>
            <a:r>
              <a:rPr lang="en-US" dirty="0" smtClean="0"/>
              <a:t> and </a:t>
            </a:r>
            <a:r>
              <a:rPr lang="en-US" dirty="0"/>
              <a:t>closure of visceral peritoneum after good </a:t>
            </a:r>
            <a:r>
              <a:rPr lang="en-US" dirty="0" smtClean="0"/>
              <a:t> homeostasis </a:t>
            </a:r>
            <a:r>
              <a:rPr lang="en-US" dirty="0"/>
              <a:t>was done</a:t>
            </a:r>
          </a:p>
          <a:p>
            <a:pPr marL="0" indent="0">
              <a:buNone/>
            </a:pPr>
            <a:r>
              <a:rPr lang="en-US" dirty="0"/>
              <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4959733"/>
            <a:ext cx="3167418" cy="1755016"/>
          </a:xfrm>
          <a:prstGeom prst="rect">
            <a:avLst/>
          </a:prstGeom>
        </p:spPr>
      </p:pic>
    </p:spTree>
    <p:extLst>
      <p:ext uri="{BB962C8B-B14F-4D97-AF65-F5344CB8AC3E}">
        <p14:creationId xmlns:p14="http://schemas.microsoft.com/office/powerpoint/2010/main" val="14085250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100" b="1" dirty="0"/>
              <a:t>Multiple interrupted uterine transverse compression sutures with uterine artery ligation</a:t>
            </a:r>
            <a:r>
              <a:rPr lang="en-US" b="1" dirty="0"/>
              <a:t/>
            </a:r>
            <a:br>
              <a:rPr lang="en-US" b="1" dirty="0"/>
            </a:b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suture </a:t>
            </a:r>
            <a:r>
              <a:rPr lang="en-US" dirty="0" smtClean="0"/>
              <a:t> starting </a:t>
            </a:r>
            <a:r>
              <a:rPr lang="en-US" dirty="0"/>
              <a:t>from below and going up where the suture go through the broad ligament from front lateral to uterine vessels to back </a:t>
            </a:r>
            <a:r>
              <a:rPr lang="en-US" dirty="0" smtClean="0"/>
              <a:t>then going </a:t>
            </a:r>
            <a:r>
              <a:rPr lang="en-US" dirty="0"/>
              <a:t>front medial to uterine vessels then </a:t>
            </a:r>
            <a:r>
              <a:rPr lang="en-US" dirty="0" err="1"/>
              <a:t>plicating</a:t>
            </a:r>
            <a:r>
              <a:rPr lang="en-US" dirty="0"/>
              <a:t> the lower segment at the same level to the other side where the other uterine vessels are ligated in the same suture</a:t>
            </a:r>
            <a:r>
              <a:rPr lang="en-US" dirty="0" smtClean="0"/>
              <a:t>.</a:t>
            </a:r>
          </a:p>
          <a:p>
            <a:r>
              <a:rPr lang="en-US" dirty="0" smtClean="0"/>
              <a:t> </a:t>
            </a:r>
            <a:r>
              <a:rPr lang="en-US" dirty="0"/>
              <a:t>Then this </a:t>
            </a:r>
            <a:r>
              <a:rPr lang="en-US" dirty="0" smtClean="0"/>
              <a:t>is repeated </a:t>
            </a:r>
            <a:r>
              <a:rPr lang="en-US" dirty="0"/>
              <a:t>at higher level at two-three cm interval till reaching the uterine incision or till the oozing stopped from pooling in the lower segment with ballooning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396870"/>
            <a:ext cx="3600450" cy="2461130"/>
          </a:xfrm>
          <a:prstGeom prst="rect">
            <a:avLst/>
          </a:prstGeom>
        </p:spPr>
      </p:pic>
    </p:spTree>
    <p:extLst>
      <p:ext uri="{BB962C8B-B14F-4D97-AF65-F5344CB8AC3E}">
        <p14:creationId xmlns:p14="http://schemas.microsoft.com/office/powerpoint/2010/main" val="36314453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6762750" cy="625474"/>
          </a:xfrm>
        </p:spPr>
        <p:txBody>
          <a:bodyPr>
            <a:noAutofit/>
          </a:bodyPr>
          <a:lstStyle/>
          <a:p>
            <a:pPr algn="ctr"/>
            <a:r>
              <a:rPr lang="en-US" sz="2800" b="1" dirty="0"/>
              <a:t>Folding </a:t>
            </a:r>
            <a:r>
              <a:rPr lang="en-US" sz="2800" b="1" dirty="0" smtClean="0"/>
              <a:t>Sutures</a:t>
            </a:r>
            <a:endParaRPr lang="en-US" sz="2800" b="1" dirty="0"/>
          </a:p>
        </p:txBody>
      </p:sp>
      <p:sp>
        <p:nvSpPr>
          <p:cNvPr id="3" name="Content Placeholder 2"/>
          <p:cNvSpPr>
            <a:spLocks noGrp="1"/>
          </p:cNvSpPr>
          <p:nvPr>
            <p:ph idx="1"/>
          </p:nvPr>
        </p:nvSpPr>
        <p:spPr>
          <a:xfrm>
            <a:off x="228600" y="959894"/>
            <a:ext cx="7886700" cy="4351338"/>
          </a:xfrm>
        </p:spPr>
        <p:txBody>
          <a:bodyPr>
            <a:normAutofit fontScale="77500" lnSpcReduction="20000"/>
          </a:bodyPr>
          <a:lstStyle/>
          <a:p>
            <a:r>
              <a:rPr lang="en-US" dirty="0" smtClean="0"/>
              <a:t>Put tourniquet around lower uterine segment</a:t>
            </a:r>
          </a:p>
          <a:p>
            <a:r>
              <a:rPr lang="en-US" dirty="0" smtClean="0"/>
              <a:t>Folding </a:t>
            </a:r>
            <a:r>
              <a:rPr lang="en-US" dirty="0"/>
              <a:t>sutures were made in lower uterine segment </a:t>
            </a:r>
            <a:endParaRPr lang="en-US" dirty="0" smtClean="0"/>
          </a:p>
          <a:p>
            <a:r>
              <a:rPr lang="en-US" dirty="0" smtClean="0"/>
              <a:t>The </a:t>
            </a:r>
            <a:r>
              <a:rPr lang="en-US" dirty="0"/>
              <a:t>folding sutures started from one side of the lower uterine segment to the other. No. 1 chromic catgut suture was used to puncture the uterus posterior wall vertically to the anterior wall from the right lateral border of the lower uterine segment. The suture was pulling horizontally to the left for 2-3 cm. The catgut was fed posteriorly and vertically to enter the uterine cavity. The suture was passed backward approximately 1.0-1.5 cm and emerged at the anterior wall at the same level as the entry point. The catgut was pulled moderate tension and was passed in the same fashion toward the left for 2-3 cm. The suture was then passed over vertically to the posterior wall on the left border of the lower uterine </a:t>
            </a:r>
            <a:r>
              <a:rPr lang="en-US" dirty="0" smtClean="0"/>
              <a:t>segment.</a:t>
            </a:r>
          </a:p>
          <a:p>
            <a:r>
              <a:rPr lang="en-US" dirty="0" smtClean="0"/>
              <a:t>The </a:t>
            </a:r>
            <a:r>
              <a:rPr lang="en-US" dirty="0"/>
              <a:t>two lengths of catgut were pulled to achieve compression. The cervical canal was checked open </a:t>
            </a:r>
            <a:endParaRPr lang="en-US" dirty="0" smtClean="0"/>
          </a:p>
          <a:p>
            <a:r>
              <a:rPr lang="en-US" dirty="0" smtClean="0"/>
              <a:t>Before </a:t>
            </a:r>
            <a:r>
              <a:rPr lang="en-US" dirty="0"/>
              <a:t>the knot was made from the back. </a:t>
            </a:r>
            <a:endParaRPr lang="en-US" dirty="0" smtClean="0"/>
          </a:p>
          <a:p>
            <a:r>
              <a:rPr lang="en-US" dirty="0" smtClean="0"/>
              <a:t>The </a:t>
            </a:r>
            <a:r>
              <a:rPr lang="en-US" dirty="0"/>
              <a:t>tourniquet then was removed in time to observe bleeding from the uterine incision. </a:t>
            </a:r>
            <a:endParaRPr lang="en-US" dirty="0" smtClean="0"/>
          </a:p>
          <a:p>
            <a:r>
              <a:rPr lang="en-US" dirty="0" smtClean="0"/>
              <a:t>Other </a:t>
            </a:r>
            <a:r>
              <a:rPr lang="en-US" dirty="0"/>
              <a:t>folding sutures could be performed either above or below the previous sutures until the bleeding was well-controlled. </a:t>
            </a:r>
            <a:endParaRPr lang="en-US" dirty="0" smtClean="0"/>
          </a:p>
          <a:p>
            <a:r>
              <a:rPr lang="en-US" dirty="0" smtClean="0"/>
              <a:t>The </a:t>
            </a:r>
            <a:r>
              <a:rPr lang="en-US" dirty="0"/>
              <a:t>uterine incision was then closed in the normal way. Uterine arteries ligation may be carried out before folding sutures if necessary.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1088" y="5191788"/>
            <a:ext cx="1868424" cy="1651427"/>
          </a:xfrm>
          <a:prstGeom prst="rect">
            <a:avLst/>
          </a:prstGeom>
        </p:spPr>
      </p:pic>
    </p:spTree>
    <p:extLst>
      <p:ext uri="{BB962C8B-B14F-4D97-AF65-F5344CB8AC3E}">
        <p14:creationId xmlns:p14="http://schemas.microsoft.com/office/powerpoint/2010/main" val="38757512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lgn="ctr"/>
            <a:r>
              <a:rPr lang="en-US" dirty="0" err="1" smtClean="0"/>
              <a:t>Affronti’s</a:t>
            </a:r>
            <a:r>
              <a:rPr lang="en-US" dirty="0" smtClean="0"/>
              <a:t> Sutures</a:t>
            </a:r>
            <a:endParaRPr lang="en-US" dirty="0"/>
          </a:p>
        </p:txBody>
      </p:sp>
      <p:sp>
        <p:nvSpPr>
          <p:cNvPr id="3" name="Content Placeholder 2"/>
          <p:cNvSpPr>
            <a:spLocks noGrp="1"/>
          </p:cNvSpPr>
          <p:nvPr>
            <p:ph idx="1"/>
          </p:nvPr>
        </p:nvSpPr>
        <p:spPr>
          <a:xfrm>
            <a:off x="381000" y="1534152"/>
            <a:ext cx="8134350" cy="4351338"/>
          </a:xfrm>
        </p:spPr>
        <p:txBody>
          <a:bodyPr/>
          <a:lstStyle/>
          <a:p>
            <a:pPr marL="0" indent="0">
              <a:buNone/>
            </a:pPr>
            <a:r>
              <a:rPr lang="en-US" dirty="0"/>
              <a:t>Multiple square </a:t>
            </a:r>
            <a:r>
              <a:rPr lang="en-US" dirty="0" err="1"/>
              <a:t>endouterine</a:t>
            </a:r>
            <a:r>
              <a:rPr lang="en-US" dirty="0"/>
              <a:t> hemostatic sutures </a:t>
            </a:r>
            <a:r>
              <a:rPr lang="en-US" dirty="0" smtClean="0"/>
              <a:t>(</a:t>
            </a:r>
            <a:r>
              <a:rPr lang="en-US" dirty="0" err="1" smtClean="0"/>
              <a:t>Affronti’s</a:t>
            </a:r>
            <a:r>
              <a:rPr lang="en-US" dirty="0"/>
              <a:t> </a:t>
            </a:r>
            <a:r>
              <a:rPr lang="en-US" dirty="0" smtClean="0"/>
              <a:t>Sutures)</a:t>
            </a:r>
          </a:p>
          <a:p>
            <a:pPr marL="0" indent="0">
              <a:buNone/>
            </a:pPr>
            <a:r>
              <a:rPr lang="en-US" dirty="0" smtClean="0"/>
              <a:t>Their </a:t>
            </a:r>
            <a:r>
              <a:rPr lang="en-US" dirty="0"/>
              <a:t>application </a:t>
            </a:r>
            <a:endParaRPr lang="en-US" dirty="0" smtClean="0"/>
          </a:p>
          <a:p>
            <a:pPr marL="0" indent="0">
              <a:buNone/>
            </a:pPr>
            <a:r>
              <a:rPr lang="en-US" dirty="0" smtClean="0"/>
              <a:t>on </a:t>
            </a:r>
            <a:r>
              <a:rPr lang="en-US" dirty="0"/>
              <a:t>the anterior uterine wall</a:t>
            </a:r>
            <a:endParaRPr lang="en-US" dirty="0" smtClean="0"/>
          </a:p>
          <a:p>
            <a:pPr marL="0" indent="0">
              <a:buNone/>
            </a:pPr>
            <a:r>
              <a:rPr lang="en-US" dirty="0" smtClean="0"/>
              <a:t>or </a:t>
            </a:r>
            <a:r>
              <a:rPr lang="en-US" dirty="0"/>
              <a:t>posterior </a:t>
            </a:r>
            <a:r>
              <a:rPr lang="en-US" dirty="0" smtClean="0"/>
              <a:t>uterine wall  </a:t>
            </a:r>
            <a:r>
              <a:rPr lang="en-US" dirty="0"/>
              <a:t>was related to the prevalent site of bleeding;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3709821"/>
            <a:ext cx="4267200" cy="3148179"/>
          </a:xfrm>
          <a:prstGeom prst="rect">
            <a:avLst/>
          </a:prstGeom>
        </p:spPr>
      </p:pic>
    </p:spTree>
    <p:extLst>
      <p:ext uri="{BB962C8B-B14F-4D97-AF65-F5344CB8AC3E}">
        <p14:creationId xmlns:p14="http://schemas.microsoft.com/office/powerpoint/2010/main" val="3601507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610600" cy="3505200"/>
          </a:xfrm>
        </p:spPr>
        <p:txBody>
          <a:bodyPr>
            <a:normAutofit/>
          </a:bodyPr>
          <a:lstStyle/>
          <a:p>
            <a:r>
              <a:rPr lang="en-US" sz="2800" dirty="0" smtClean="0">
                <a:solidFill>
                  <a:srgbClr val="FF0000"/>
                </a:solidFill>
              </a:rPr>
              <a:t>           Standard Multifaceted Spiral Suture ( MSS)</a:t>
            </a:r>
            <a:br>
              <a:rPr lang="en-US" sz="2800" dirty="0" smtClean="0">
                <a:solidFill>
                  <a:srgbClr val="FF0000"/>
                </a:solidFill>
              </a:rPr>
            </a:br>
            <a:r>
              <a:rPr lang="en-US" sz="1600" dirty="0" smtClean="0"/>
              <a:t>-- the lower uterine segment procedure.</a:t>
            </a:r>
            <a:br>
              <a:rPr lang="en-US" sz="1600" dirty="0" smtClean="0"/>
            </a:br>
            <a:r>
              <a:rPr lang="en-US" sz="1600" dirty="0" smtClean="0"/>
              <a:t>-- A. Bilateral clamping of uterine arteries: special </a:t>
            </a:r>
            <a:r>
              <a:rPr lang="en-US" sz="1600" dirty="0" err="1" smtClean="0"/>
              <a:t>atraumatic</a:t>
            </a:r>
            <a:r>
              <a:rPr lang="en-US" sz="1600" dirty="0" smtClean="0"/>
              <a:t> vascular clamps (SHA's clamps) are fixed on each side of the uterus to control blood flow via the uterine arteries until the bleeding situation has been addressed and uterus sutured.</a:t>
            </a:r>
            <a:br>
              <a:rPr lang="en-US" sz="1600" dirty="0" smtClean="0"/>
            </a:br>
            <a:r>
              <a:rPr lang="en-US" sz="1600" dirty="0" smtClean="0"/>
              <a:t> --B. A continuous running suture is made </a:t>
            </a:r>
            <a:r>
              <a:rPr lang="en-US" sz="1600" dirty="0" err="1" smtClean="0"/>
              <a:t>inferosuperiorly</a:t>
            </a:r>
            <a:r>
              <a:rPr lang="en-US" sz="1600" dirty="0" smtClean="0"/>
              <a:t>, starting from the internal cervical </a:t>
            </a:r>
            <a:r>
              <a:rPr lang="en-US" sz="1600" dirty="0" err="1" smtClean="0"/>
              <a:t>os</a:t>
            </a:r>
            <a:r>
              <a:rPr lang="en-US" sz="1600" dirty="0" smtClean="0"/>
              <a:t> (from the cervical area towards the uterine cavity) until the bleeder site has been surpassed by 1 cm. </a:t>
            </a:r>
            <a:br>
              <a:rPr lang="en-US" sz="1600" dirty="0" smtClean="0"/>
            </a:br>
            <a:r>
              <a:rPr lang="en-US" sz="1600" dirty="0" smtClean="0"/>
              <a:t>--C. The lower uterine segment can be divided into 4 areas, namely: anterior, posterior, left, and right. Once a particular area has been sutured, the bleeding situation is evaluated</a:t>
            </a:r>
            <a:br>
              <a:rPr lang="en-US" sz="1600" dirty="0" smtClean="0"/>
            </a:br>
            <a:r>
              <a:rPr lang="en-US" sz="1600" dirty="0" smtClean="0"/>
              <a:t>. After assessment, we have noticed that 1 to 3 areas typically require suturing, and if need be, all 4 areas.</a:t>
            </a:r>
            <a:endParaRPr lang="en-US" sz="1600" dirty="0"/>
          </a:p>
        </p:txBody>
      </p:sp>
      <p:pic>
        <p:nvPicPr>
          <p:cNvPr id="4098" name="Picture 2" descr="C:\Documents and Settings\mmhennawy\Desktop\pla  accreta\medi-96-e9101-g001.jpg"/>
          <p:cNvPicPr>
            <a:picLocks noGrp="1" noChangeAspect="1" noChangeArrowheads="1"/>
          </p:cNvPicPr>
          <p:nvPr>
            <p:ph idx="1"/>
          </p:nvPr>
        </p:nvPicPr>
        <p:blipFill>
          <a:blip r:embed="rId2"/>
          <a:srcRect/>
          <a:stretch>
            <a:fillRect/>
          </a:stretch>
        </p:blipFill>
        <p:spPr bwMode="auto">
          <a:xfrm>
            <a:off x="228600" y="4038600"/>
            <a:ext cx="8624747" cy="2458053"/>
          </a:xfrm>
          <a:prstGeom prst="rect">
            <a:avLst/>
          </a:prstGeom>
          <a:noFill/>
        </p:spPr>
      </p:pic>
    </p:spTree>
    <p:extLst>
      <p:ext uri="{BB962C8B-B14F-4D97-AF65-F5344CB8AC3E}">
        <p14:creationId xmlns:p14="http://schemas.microsoft.com/office/powerpoint/2010/main" val="31854774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a:solidFill>
                  <a:srgbClr val="C00000"/>
                </a:solidFill>
                <a:effectLst>
                  <a:outerShdw blurRad="38100" dist="38100" dir="2700000" algn="tl">
                    <a:srgbClr val="000000">
                      <a:alpha val="43137"/>
                    </a:srgbClr>
                  </a:outerShdw>
                </a:effectLst>
              </a:rPr>
              <a:t>Compression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Manual External  Uterine Compression</a:t>
            </a:r>
          </a:p>
          <a:p>
            <a:pPr marL="0" indent="0">
              <a:buNone/>
            </a:pPr>
            <a:r>
              <a:rPr lang="en-US" dirty="0"/>
              <a:t> </a:t>
            </a:r>
            <a:r>
              <a:rPr lang="en-US" dirty="0" smtClean="0"/>
              <a:t>                            Fundal massage</a:t>
            </a:r>
          </a:p>
          <a:p>
            <a:pPr marL="0" indent="0">
              <a:buNone/>
            </a:pPr>
            <a:r>
              <a:rPr lang="en-US" dirty="0" smtClean="0"/>
              <a:t>                             </a:t>
            </a:r>
            <a:r>
              <a:rPr lang="en-US" dirty="0"/>
              <a:t>lower uterine segment compression </a:t>
            </a:r>
            <a:endParaRPr lang="en-US" dirty="0" smtClean="0"/>
          </a:p>
          <a:p>
            <a:r>
              <a:rPr lang="en-US" dirty="0" smtClean="0"/>
              <a:t>Bimanual  uterine compression</a:t>
            </a:r>
          </a:p>
          <a:p>
            <a:r>
              <a:rPr lang="en-US" dirty="0" smtClean="0"/>
              <a:t>Butterfly </a:t>
            </a:r>
            <a:r>
              <a:rPr lang="en-US" dirty="0" err="1"/>
              <a:t>PostPartum</a:t>
            </a:r>
            <a:r>
              <a:rPr lang="en-US" dirty="0"/>
              <a:t> </a:t>
            </a:r>
            <a:r>
              <a:rPr lang="en-US" dirty="0" smtClean="0"/>
              <a:t>Device</a:t>
            </a:r>
          </a:p>
          <a:p>
            <a:r>
              <a:rPr lang="en-US" dirty="0" smtClean="0"/>
              <a:t>Uterine </a:t>
            </a:r>
            <a:r>
              <a:rPr lang="en-US" dirty="0"/>
              <a:t>wrapping</a:t>
            </a:r>
            <a:endParaRPr lang="en-US" dirty="0" smtClean="0"/>
          </a:p>
          <a:p>
            <a:r>
              <a:rPr lang="en-US" altLang="en-US" dirty="0"/>
              <a:t>External Elastic Uterine </a:t>
            </a:r>
            <a:r>
              <a:rPr lang="en-US" altLang="en-US" dirty="0" smtClean="0"/>
              <a:t>Bandage</a:t>
            </a:r>
          </a:p>
          <a:p>
            <a:r>
              <a:rPr lang="en-US" dirty="0" smtClean="0"/>
              <a:t>Compression Sutures</a:t>
            </a:r>
          </a:p>
          <a:p>
            <a:pPr marL="0" indent="0">
              <a:buNone/>
            </a:pPr>
            <a:r>
              <a:rPr lang="en-US" dirty="0"/>
              <a:t> </a:t>
            </a:r>
            <a:r>
              <a:rPr lang="en-US" dirty="0" smtClean="0"/>
              <a:t>                 - All </a:t>
            </a:r>
            <a:r>
              <a:rPr lang="en-US" dirty="0"/>
              <a:t>uterus  , upper segment or lower segment ) </a:t>
            </a:r>
            <a:r>
              <a:rPr lang="en-US" dirty="0" smtClean="0"/>
              <a:t>,</a:t>
            </a:r>
          </a:p>
          <a:p>
            <a:pPr marL="0" indent="0">
              <a:buNone/>
            </a:pPr>
            <a:r>
              <a:rPr lang="en-US" dirty="0"/>
              <a:t> </a:t>
            </a:r>
            <a:r>
              <a:rPr lang="en-US" dirty="0" smtClean="0"/>
              <a:t>                 -  </a:t>
            </a:r>
            <a:r>
              <a:rPr lang="en-US" dirty="0" err="1" smtClean="0"/>
              <a:t>Permenant</a:t>
            </a:r>
            <a:r>
              <a:rPr lang="en-US" dirty="0" smtClean="0"/>
              <a:t> </a:t>
            </a:r>
            <a:r>
              <a:rPr lang="en-US" dirty="0"/>
              <a:t>or </a:t>
            </a:r>
            <a:r>
              <a:rPr lang="en-US" dirty="0" smtClean="0"/>
              <a:t>temporary</a:t>
            </a:r>
          </a:p>
          <a:p>
            <a:pPr marL="0" indent="0">
              <a:buNone/>
            </a:pPr>
            <a:r>
              <a:rPr lang="en-US" dirty="0"/>
              <a:t> </a:t>
            </a:r>
            <a:r>
              <a:rPr lang="en-US" dirty="0" smtClean="0"/>
              <a:t>                  - longitudinal , transverse</a:t>
            </a:r>
            <a:endParaRPr lang="en-US" dirty="0"/>
          </a:p>
          <a:p>
            <a:pPr marL="0" indent="0">
              <a:buNone/>
            </a:pPr>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726" y="1131094"/>
            <a:ext cx="4851779" cy="994172"/>
          </a:xfrm>
        </p:spPr>
        <p:txBody>
          <a:bodyPr/>
          <a:lstStyle/>
          <a:p>
            <a:pPr algn="ctr"/>
            <a:r>
              <a:rPr lang="en-US" dirty="0" smtClean="0"/>
              <a:t>Uterine Fundal Massage</a:t>
            </a:r>
            <a:endParaRPr lang="en-US" dirty="0"/>
          </a:p>
        </p:txBody>
      </p:sp>
      <p:sp>
        <p:nvSpPr>
          <p:cNvPr id="3" name="Content Placeholder 2"/>
          <p:cNvSpPr>
            <a:spLocks noGrp="1"/>
          </p:cNvSpPr>
          <p:nvPr>
            <p:ph idx="1"/>
          </p:nvPr>
        </p:nvSpPr>
        <p:spPr>
          <a:xfrm>
            <a:off x="127095" y="2145465"/>
            <a:ext cx="5768738" cy="3594271"/>
          </a:xfrm>
        </p:spPr>
        <p:txBody>
          <a:bodyPr/>
          <a:lstStyle/>
          <a:p>
            <a:r>
              <a:rPr lang="en-US" dirty="0"/>
              <a:t>Clots that may have accumulated in the uterine cavity interfere with the ability of the uterus to contract effectively. They are expressed by applying firm but gentle pressure on the fundus in the direction of the vagina. It is critical that the uterus is contracted firmly before attempting to express </a:t>
            </a:r>
            <a:r>
              <a:rPr lang="en-US" dirty="0" smtClean="0"/>
              <a:t>clots</a:t>
            </a:r>
          </a:p>
          <a:p>
            <a:r>
              <a:rPr lang="en-US" dirty="0" smtClean="0"/>
              <a:t> </a:t>
            </a:r>
            <a:r>
              <a:rPr lang="en-US" i="1" dirty="0"/>
              <a:t>Pushing on a uterus that is not contracted could invert the uterus and cause massive hemorrhage and rapid shock</a:t>
            </a:r>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5659" y="3307833"/>
            <a:ext cx="3019530" cy="26764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0620" y="2039817"/>
            <a:ext cx="2579580" cy="228644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150" y="857250"/>
            <a:ext cx="2414050" cy="1484194"/>
          </a:xfrm>
          <a:prstGeom prst="rect">
            <a:avLst/>
          </a:prstGeom>
        </p:spPr>
      </p:pic>
    </p:spTree>
    <p:extLst>
      <p:ext uri="{BB962C8B-B14F-4D97-AF65-F5344CB8AC3E}">
        <p14:creationId xmlns:p14="http://schemas.microsoft.com/office/powerpoint/2010/main" val="4778177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62000"/>
          </a:xfrm>
        </p:spPr>
        <p:txBody>
          <a:bodyPr/>
          <a:lstStyle/>
          <a:p>
            <a:pPr algn="ctr"/>
            <a:r>
              <a:rPr lang="en-US" dirty="0" smtClean="0"/>
              <a:t>Risk factors </a:t>
            </a:r>
            <a:endParaRPr lang="en-US" dirty="0"/>
          </a:p>
        </p:txBody>
      </p:sp>
      <p:sp>
        <p:nvSpPr>
          <p:cNvPr id="3" name="Content Placeholder 2"/>
          <p:cNvSpPr>
            <a:spLocks noGrp="1"/>
          </p:cNvSpPr>
          <p:nvPr>
            <p:ph idx="1"/>
          </p:nvPr>
        </p:nvSpPr>
        <p:spPr>
          <a:xfrm>
            <a:off x="0" y="685800"/>
            <a:ext cx="9144000" cy="5943600"/>
          </a:xfrm>
        </p:spPr>
        <p:txBody>
          <a:bodyPr>
            <a:noAutofit/>
          </a:bodyPr>
          <a:lstStyle/>
          <a:p>
            <a:r>
              <a:rPr lang="en-US" sz="2400" b="1" dirty="0" smtClean="0"/>
              <a:t>Advanced maternal age,</a:t>
            </a:r>
          </a:p>
          <a:p>
            <a:r>
              <a:rPr lang="en-US" sz="2400" b="1" dirty="0" smtClean="0"/>
              <a:t> Smoking,</a:t>
            </a:r>
          </a:p>
          <a:p>
            <a:r>
              <a:rPr lang="en-US" sz="2400" b="1" dirty="0" smtClean="0"/>
              <a:t>Recurrent abortions, and </a:t>
            </a:r>
          </a:p>
          <a:p>
            <a:r>
              <a:rPr lang="en-US" sz="2400" b="1" dirty="0" err="1" smtClean="0"/>
              <a:t>Multiparity</a:t>
            </a:r>
            <a:r>
              <a:rPr lang="en-US" sz="2400" b="1" dirty="0" smtClean="0"/>
              <a:t>,</a:t>
            </a:r>
          </a:p>
          <a:p>
            <a:r>
              <a:rPr lang="en-US" sz="2400" b="1" dirty="0" smtClean="0"/>
              <a:t> But the strongest associations are with </a:t>
            </a:r>
            <a:r>
              <a:rPr lang="en-US" sz="2400" b="1" dirty="0" smtClean="0">
                <a:solidFill>
                  <a:srgbClr val="FF0000"/>
                </a:solidFill>
              </a:rPr>
              <a:t>placenta </a:t>
            </a:r>
            <a:r>
              <a:rPr lang="en-US" sz="2400" b="1" dirty="0" err="1" smtClean="0">
                <a:solidFill>
                  <a:srgbClr val="FF0000"/>
                </a:solidFill>
              </a:rPr>
              <a:t>previa</a:t>
            </a:r>
            <a:r>
              <a:rPr lang="en-US" sz="2400" b="1" dirty="0" smtClean="0">
                <a:solidFill>
                  <a:srgbClr val="FF0000"/>
                </a:solidFill>
              </a:rPr>
              <a:t> and prior uterine surgery</a:t>
            </a:r>
            <a:r>
              <a:rPr lang="en-US" sz="2400" b="1" dirty="0" smtClean="0"/>
              <a:t> </a:t>
            </a:r>
          </a:p>
          <a:p>
            <a:r>
              <a:rPr lang="en-US" sz="2400" b="1" dirty="0" smtClean="0"/>
              <a:t>The frequency of placenta </a:t>
            </a:r>
            <a:r>
              <a:rPr lang="en-US" sz="2400" b="1" dirty="0" err="1" smtClean="0"/>
              <a:t>previa</a:t>
            </a:r>
            <a:r>
              <a:rPr lang="en-US" sz="2400" b="1" dirty="0" smtClean="0"/>
              <a:t> is steadily increasing because of increased numbers of cesarean deliveries.</a:t>
            </a:r>
          </a:p>
          <a:p>
            <a:r>
              <a:rPr lang="en-US" sz="2400" b="1" dirty="0" smtClean="0"/>
              <a:t>Placenta </a:t>
            </a:r>
            <a:r>
              <a:rPr lang="en-US" sz="2400" b="1" dirty="0" err="1" smtClean="0"/>
              <a:t>previa</a:t>
            </a:r>
            <a:r>
              <a:rPr lang="en-US" sz="2400" b="1" dirty="0" smtClean="0"/>
              <a:t> 1:200 pregnancies</a:t>
            </a:r>
          </a:p>
          <a:p>
            <a:r>
              <a:rPr lang="en-US" sz="2400" b="1" dirty="0" smtClean="0"/>
              <a:t>Placenta </a:t>
            </a:r>
            <a:r>
              <a:rPr lang="en-US" sz="2400" b="1" dirty="0" err="1" smtClean="0"/>
              <a:t>previa</a:t>
            </a:r>
            <a:r>
              <a:rPr lang="en-US" sz="2400" b="1" dirty="0" smtClean="0"/>
              <a:t> </a:t>
            </a:r>
            <a:r>
              <a:rPr lang="en-US" sz="2400" b="1" dirty="0" err="1" smtClean="0"/>
              <a:t>accreta</a:t>
            </a:r>
            <a:r>
              <a:rPr lang="en-US" sz="2400" b="1" dirty="0" smtClean="0"/>
              <a:t>  - No previous CS 3%   - One previous CS 11%</a:t>
            </a:r>
          </a:p>
          <a:p>
            <a:pPr>
              <a:buNone/>
            </a:pPr>
            <a:r>
              <a:rPr lang="en-US" sz="2400" b="1" dirty="0" smtClean="0"/>
              <a:t>                                          -  Two previous CS 40%     -  ≥3 previous CS &gt;60%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Lower Uterine Segment Compression</a:t>
            </a:r>
            <a:endParaRPr lang="en-US" dirty="0"/>
          </a:p>
        </p:txBody>
      </p:sp>
      <p:sp>
        <p:nvSpPr>
          <p:cNvPr id="3" name="Content Placeholder 2"/>
          <p:cNvSpPr>
            <a:spLocks noGrp="1"/>
          </p:cNvSpPr>
          <p:nvPr>
            <p:ph idx="1"/>
          </p:nvPr>
        </p:nvSpPr>
        <p:spPr/>
        <p:txBody>
          <a:bodyPr/>
          <a:lstStyle/>
          <a:p>
            <a:pPr marL="342900" lvl="1"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0580" y="1639094"/>
            <a:ext cx="7434770" cy="4724400"/>
          </a:xfrm>
          <a:prstGeom prst="rect">
            <a:avLst/>
          </a:prstGeom>
        </p:spPr>
      </p:pic>
    </p:spTree>
    <p:extLst>
      <p:ext uri="{BB962C8B-B14F-4D97-AF65-F5344CB8AC3E}">
        <p14:creationId xmlns:p14="http://schemas.microsoft.com/office/powerpoint/2010/main" val="1155176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Bimanual Uterine Compression</a:t>
            </a:r>
            <a:endParaRPr lang="en-US" dirty="0"/>
          </a:p>
        </p:txBody>
      </p:sp>
      <p:sp>
        <p:nvSpPr>
          <p:cNvPr id="3" name="Content Placeholder 2"/>
          <p:cNvSpPr>
            <a:spLocks noGrp="1"/>
          </p:cNvSpPr>
          <p:nvPr>
            <p:ph idx="1"/>
          </p:nvPr>
        </p:nvSpPr>
        <p:spPr>
          <a:xfrm>
            <a:off x="464033" y="1677041"/>
            <a:ext cx="7886700" cy="4351338"/>
          </a:xfrm>
        </p:spPr>
        <p:txBody>
          <a:bodyPr/>
          <a:lstStyle/>
          <a:p>
            <a:pPr>
              <a:buNone/>
              <a:defRPr/>
            </a:pPr>
            <a:r>
              <a:rPr lang="en-US" sz="2400" dirty="0" smtClean="0">
                <a:solidFill>
                  <a:srgbClr val="C00000"/>
                </a:solidFill>
              </a:rPr>
              <a:t>Bimanual </a:t>
            </a:r>
            <a:r>
              <a:rPr lang="en-US" sz="2400" dirty="0" err="1">
                <a:solidFill>
                  <a:srgbClr val="C00000"/>
                </a:solidFill>
              </a:rPr>
              <a:t>compression,with</a:t>
            </a:r>
            <a:r>
              <a:rPr lang="en-US" sz="2400" dirty="0">
                <a:solidFill>
                  <a:srgbClr val="C00000"/>
                </a:solidFill>
              </a:rPr>
              <a:t> one </a:t>
            </a:r>
            <a:r>
              <a:rPr lang="en-US" sz="2400" dirty="0" smtClean="0">
                <a:solidFill>
                  <a:srgbClr val="C00000"/>
                </a:solidFill>
              </a:rPr>
              <a:t>hand</a:t>
            </a:r>
          </a:p>
          <a:p>
            <a:pPr>
              <a:buNone/>
              <a:defRPr/>
            </a:pPr>
            <a:r>
              <a:rPr lang="en-US" sz="2400" dirty="0" smtClean="0">
                <a:solidFill>
                  <a:srgbClr val="C00000"/>
                </a:solidFill>
              </a:rPr>
              <a:t>made into a flat in anterior or </a:t>
            </a:r>
            <a:r>
              <a:rPr lang="en-US" sz="2400" dirty="0" err="1" smtClean="0">
                <a:solidFill>
                  <a:srgbClr val="C00000"/>
                </a:solidFill>
              </a:rPr>
              <a:t>posteriot</a:t>
            </a:r>
            <a:r>
              <a:rPr lang="en-US" sz="2400" dirty="0">
                <a:solidFill>
                  <a:srgbClr val="C00000"/>
                </a:solidFill>
              </a:rPr>
              <a:t> </a:t>
            </a:r>
            <a:r>
              <a:rPr lang="en-US" sz="2400" dirty="0" smtClean="0">
                <a:solidFill>
                  <a:srgbClr val="C00000"/>
                </a:solidFill>
              </a:rPr>
              <a:t>fornix </a:t>
            </a:r>
          </a:p>
          <a:p>
            <a:pPr>
              <a:buNone/>
              <a:defRPr/>
            </a:pPr>
            <a:r>
              <a:rPr lang="en-US" sz="2400" dirty="0" smtClean="0">
                <a:solidFill>
                  <a:srgbClr val="C00000"/>
                </a:solidFill>
              </a:rPr>
              <a:t>or a cup </a:t>
            </a:r>
          </a:p>
          <a:p>
            <a:pPr>
              <a:buNone/>
              <a:defRPr/>
            </a:pPr>
            <a:r>
              <a:rPr lang="en-US" sz="2400" dirty="0" smtClean="0">
                <a:solidFill>
                  <a:srgbClr val="C00000"/>
                </a:solidFill>
              </a:rPr>
              <a:t>or </a:t>
            </a:r>
            <a:r>
              <a:rPr lang="en-US" sz="2400" dirty="0">
                <a:solidFill>
                  <a:srgbClr val="C00000"/>
                </a:solidFill>
              </a:rPr>
              <a:t>a </a:t>
            </a:r>
            <a:r>
              <a:rPr lang="en-US" sz="2400" dirty="0" smtClean="0">
                <a:solidFill>
                  <a:srgbClr val="C00000"/>
                </a:solidFill>
              </a:rPr>
              <a:t>fist</a:t>
            </a:r>
          </a:p>
          <a:p>
            <a:pPr>
              <a:buNone/>
              <a:defRPr/>
            </a:pPr>
            <a:r>
              <a:rPr lang="en-US" sz="2400" dirty="0" smtClean="0">
                <a:solidFill>
                  <a:srgbClr val="C00000"/>
                </a:solidFill>
              </a:rPr>
              <a:t>in </a:t>
            </a:r>
            <a:r>
              <a:rPr lang="en-US" sz="2400" dirty="0">
                <a:solidFill>
                  <a:srgbClr val="C00000"/>
                </a:solidFill>
              </a:rPr>
              <a:t>the vagina and the other compressing the</a:t>
            </a:r>
            <a:br>
              <a:rPr lang="en-US" sz="2400" dirty="0">
                <a:solidFill>
                  <a:srgbClr val="C00000"/>
                </a:solidFill>
              </a:rPr>
            </a:br>
            <a:r>
              <a:rPr lang="en-US" sz="2400" dirty="0">
                <a:solidFill>
                  <a:srgbClr val="C00000"/>
                </a:solidFill>
              </a:rPr>
              <a:t>uterus using the other hand to press downwards</a:t>
            </a:r>
            <a:endParaRPr lang="en-US" b="1" dirty="0">
              <a:solidFill>
                <a:srgbClr val="C00000"/>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4340772"/>
            <a:ext cx="3352800" cy="25172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4652844"/>
            <a:ext cx="2407693" cy="219492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4345369"/>
            <a:ext cx="2353971" cy="2440976"/>
          </a:xfrm>
          <a:prstGeom prst="rect">
            <a:avLst/>
          </a:prstGeom>
        </p:spPr>
      </p:pic>
    </p:spTree>
    <p:extLst>
      <p:ext uri="{BB962C8B-B14F-4D97-AF65-F5344CB8AC3E}">
        <p14:creationId xmlns:p14="http://schemas.microsoft.com/office/powerpoint/2010/main" val="2502220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74043"/>
            <a:ext cx="6019800" cy="994172"/>
          </a:xfrm>
        </p:spPr>
        <p:txBody>
          <a:bodyPr>
            <a:normAutofit fontScale="90000"/>
          </a:bodyPr>
          <a:lstStyle/>
          <a:p>
            <a:pPr algn="ctr"/>
            <a:r>
              <a:rPr lang="en-US" dirty="0"/>
              <a:t>Butterfly </a:t>
            </a:r>
            <a:r>
              <a:rPr lang="en-US" dirty="0" err="1" smtClean="0"/>
              <a:t>PostPartum</a:t>
            </a:r>
            <a:r>
              <a:rPr lang="en-US" dirty="0" smtClean="0"/>
              <a:t> Device</a:t>
            </a:r>
            <a:r>
              <a:rPr lang="en-US" dirty="0"/>
              <a:t/>
            </a:r>
            <a:br>
              <a:rPr lang="en-US" dirty="0"/>
            </a:br>
            <a:endParaRPr lang="en-US" dirty="0"/>
          </a:p>
        </p:txBody>
      </p:sp>
      <p:sp>
        <p:nvSpPr>
          <p:cNvPr id="3" name="Content Placeholder 2"/>
          <p:cNvSpPr>
            <a:spLocks noGrp="1"/>
          </p:cNvSpPr>
          <p:nvPr>
            <p:ph idx="1"/>
          </p:nvPr>
        </p:nvSpPr>
        <p:spPr>
          <a:xfrm>
            <a:off x="628650" y="1868215"/>
            <a:ext cx="5267183" cy="3615626"/>
          </a:xfrm>
        </p:spPr>
        <p:txBody>
          <a:bodyPr/>
          <a:lstStyle/>
          <a:p>
            <a:endParaRPr lang="en-US" dirty="0"/>
          </a:p>
          <a:p>
            <a:r>
              <a:rPr lang="en-US" dirty="0"/>
              <a:t>This is the first device designed to replicate BMC while being less invasive. </a:t>
            </a:r>
            <a:endParaRPr lang="en-US" dirty="0" smtClean="0"/>
          </a:p>
          <a:p>
            <a:r>
              <a:rPr lang="en-US" dirty="0" smtClean="0"/>
              <a:t>It </a:t>
            </a:r>
            <a:r>
              <a:rPr lang="en-US" dirty="0"/>
              <a:t>could potentially be an effective form of PPH management, </a:t>
            </a:r>
            <a:endParaRPr lang="en-US" dirty="0" smtClean="0"/>
          </a:p>
          <a:p>
            <a:r>
              <a:rPr lang="en-US" dirty="0" smtClean="0"/>
              <a:t>while </a:t>
            </a:r>
            <a:r>
              <a:rPr lang="en-US" dirty="0"/>
              <a:t>also diagnosing the source of the bleeding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74558" y="2382254"/>
            <a:ext cx="2869442" cy="1801638"/>
          </a:xfrm>
          <a:prstGeom prst="rect">
            <a:avLst/>
          </a:prstGeom>
        </p:spPr>
      </p:pic>
    </p:spTree>
    <p:extLst>
      <p:ext uri="{BB962C8B-B14F-4D97-AF65-F5344CB8AC3E}">
        <p14:creationId xmlns:p14="http://schemas.microsoft.com/office/powerpoint/2010/main" val="37196289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6249822" cy="504079"/>
          </a:xfrm>
        </p:spPr>
        <p:txBody>
          <a:bodyPr>
            <a:normAutofit fontScale="90000"/>
          </a:bodyPr>
          <a:lstStyle/>
          <a:p>
            <a:pPr algn="ctr"/>
            <a:r>
              <a:rPr lang="en-US" dirty="0" smtClean="0"/>
              <a:t/>
            </a:r>
            <a:br>
              <a:rPr lang="en-US" dirty="0" smtClean="0"/>
            </a:br>
            <a:r>
              <a:rPr lang="en-US" dirty="0" smtClean="0"/>
              <a:t>Uterine Wrapping</a:t>
            </a:r>
            <a:r>
              <a:rPr lang="en-US" dirty="0"/>
              <a:t/>
            </a:r>
            <a:br>
              <a:rPr lang="en-US" dirty="0"/>
            </a:br>
            <a:endParaRPr lang="en-US" dirty="0"/>
          </a:p>
        </p:txBody>
      </p:sp>
      <p:sp>
        <p:nvSpPr>
          <p:cNvPr id="3" name="Content Placeholder 2"/>
          <p:cNvSpPr>
            <a:spLocks noGrp="1"/>
          </p:cNvSpPr>
          <p:nvPr>
            <p:ph idx="1"/>
          </p:nvPr>
        </p:nvSpPr>
        <p:spPr>
          <a:xfrm>
            <a:off x="152400" y="1031373"/>
            <a:ext cx="8577617" cy="4043149"/>
          </a:xfrm>
        </p:spPr>
        <p:txBody>
          <a:bodyPr>
            <a:normAutofit fontScale="92500" lnSpcReduction="10000"/>
          </a:bodyPr>
          <a:lstStyle/>
          <a:p>
            <a:r>
              <a:rPr lang="en-US" dirty="0" smtClean="0"/>
              <a:t>the </a:t>
            </a:r>
            <a:r>
              <a:rPr lang="en-US" dirty="0"/>
              <a:t>uterus was exteriorized and wrapped with a white, sterile </a:t>
            </a:r>
            <a:r>
              <a:rPr lang="en-US" dirty="0" smtClean="0"/>
              <a:t>bandage (size </a:t>
            </a:r>
            <a:r>
              <a:rPr lang="en-US" dirty="0"/>
              <a:t>10 centimeters × 5 meters) concentrically from the fundus to the </a:t>
            </a:r>
            <a:r>
              <a:rPr lang="en-US" dirty="0" err="1"/>
              <a:t>isthmocervical</a:t>
            </a:r>
            <a:r>
              <a:rPr lang="en-US" dirty="0"/>
              <a:t> segment. </a:t>
            </a:r>
            <a:endParaRPr lang="en-US" dirty="0" smtClean="0"/>
          </a:p>
          <a:p>
            <a:r>
              <a:rPr lang="en-US" dirty="0" smtClean="0"/>
              <a:t>In </a:t>
            </a:r>
            <a:r>
              <a:rPr lang="en-US" dirty="0"/>
              <a:t>cases with long ovarian ligaments, the ovary was put aside and was not included into the wrapping. </a:t>
            </a:r>
            <a:endParaRPr lang="en-US" dirty="0" smtClean="0"/>
          </a:p>
          <a:p>
            <a:r>
              <a:rPr lang="en-US" dirty="0" smtClean="0"/>
              <a:t>If </a:t>
            </a:r>
            <a:r>
              <a:rPr lang="en-US" dirty="0"/>
              <a:t>inclusion of the ovary could not be avoided, slightly less wrapping was performed in the region of the ovary and the ovarian ligaments in order to maintain ovarian blood supply. </a:t>
            </a:r>
            <a:endParaRPr lang="en-US" dirty="0" smtClean="0"/>
          </a:p>
          <a:p>
            <a:r>
              <a:rPr lang="en-US" dirty="0" smtClean="0"/>
              <a:t>This </a:t>
            </a:r>
            <a:r>
              <a:rPr lang="en-US" dirty="0"/>
              <a:t>was also important with intention to preserve blood flow of the fallopian tubes and the </a:t>
            </a:r>
            <a:r>
              <a:rPr lang="en-US" dirty="0" err="1"/>
              <a:t>infundibulopelvic</a:t>
            </a:r>
            <a:r>
              <a:rPr lang="en-US" dirty="0"/>
              <a:t> ligaments. </a:t>
            </a:r>
            <a:endParaRPr lang="en-US" dirty="0" smtClean="0"/>
          </a:p>
          <a:p>
            <a:r>
              <a:rPr lang="en-US" dirty="0" smtClean="0"/>
              <a:t>The </a:t>
            </a:r>
            <a:r>
              <a:rPr lang="en-US" dirty="0"/>
              <a:t>total wrapping procedures took about 30 seconds each. If the uterus was considered well contracted by clinical evaluation (palpation of a good uterus tone and less bleeding observable) </a:t>
            </a:r>
            <a:endParaRPr lang="en-US" dirty="0" smtClean="0"/>
          </a:p>
          <a:p>
            <a:r>
              <a:rPr lang="en-US" dirty="0" smtClean="0"/>
              <a:t>The </a:t>
            </a:r>
            <a:r>
              <a:rPr lang="en-US" dirty="0"/>
              <a:t>bandage was removed and the surgical procedure completed</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16086" y="5074522"/>
            <a:ext cx="2627914" cy="1783478"/>
          </a:xfrm>
          <a:prstGeom prst="rect">
            <a:avLst/>
          </a:prstGeom>
        </p:spPr>
      </p:pic>
    </p:spTree>
    <p:extLst>
      <p:ext uri="{BB962C8B-B14F-4D97-AF65-F5344CB8AC3E}">
        <p14:creationId xmlns:p14="http://schemas.microsoft.com/office/powerpoint/2010/main" val="370349970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52400" y="274638"/>
            <a:ext cx="8534400" cy="1143000"/>
          </a:xfrm>
        </p:spPr>
        <p:txBody>
          <a:bodyPr/>
          <a:lstStyle/>
          <a:p>
            <a:pPr algn="ctr"/>
            <a:r>
              <a:rPr lang="en-US" altLang="en-US" dirty="0" smtClean="0"/>
              <a:t>External Elastic Uterine Bandage</a:t>
            </a:r>
            <a:endParaRPr lang="ar-EG" altLang="en-US" dirty="0" smtClean="0"/>
          </a:p>
        </p:txBody>
      </p:sp>
      <p:sp>
        <p:nvSpPr>
          <p:cNvPr id="92163" name="Content Placeholder 2"/>
          <p:cNvSpPr>
            <a:spLocks noGrp="1"/>
          </p:cNvSpPr>
          <p:nvPr>
            <p:ph idx="1"/>
          </p:nvPr>
        </p:nvSpPr>
        <p:spPr>
          <a:xfrm>
            <a:off x="457200" y="1295400"/>
            <a:ext cx="7010400" cy="5181600"/>
          </a:xfrm>
        </p:spPr>
        <p:txBody>
          <a:bodyPr>
            <a:normAutofit fontScale="77500" lnSpcReduction="20000"/>
          </a:bodyPr>
          <a:lstStyle/>
          <a:p>
            <a:pPr algn="l" rtl="0">
              <a:defRPr/>
            </a:pPr>
            <a:r>
              <a:rPr lang="en-US" sz="2000" dirty="0" smtClean="0"/>
              <a:t>It is a new approach to control heavy postpartum hemorrhage associated with </a:t>
            </a:r>
            <a:r>
              <a:rPr lang="en-US" sz="2000" dirty="0" err="1" smtClean="0"/>
              <a:t>coagulopathy</a:t>
            </a:r>
            <a:endParaRPr lang="en-US" sz="2000" dirty="0" smtClean="0"/>
          </a:p>
          <a:p>
            <a:pPr algn="l" rtl="0">
              <a:defRPr/>
            </a:pPr>
            <a:r>
              <a:rPr lang="en-US" sz="2000" dirty="0" smtClean="0"/>
              <a:t>After circulatory stabilization by external aortic compression  , </a:t>
            </a:r>
            <a:r>
              <a:rPr lang="en-US" sz="2000" dirty="0" err="1" smtClean="0"/>
              <a:t>laparotomy</a:t>
            </a:r>
            <a:r>
              <a:rPr lang="en-US" sz="2000" dirty="0" smtClean="0"/>
              <a:t>  , identification of the source of bleeding , compression sutures were applied  and intrauterine fibrin glue  was administered ,</a:t>
            </a:r>
          </a:p>
          <a:p>
            <a:pPr algn="l" rtl="0">
              <a:defRPr/>
            </a:pPr>
            <a:r>
              <a:rPr lang="en-US" sz="2000" dirty="0" smtClean="0">
                <a:solidFill>
                  <a:srgbClr val="FF0000"/>
                </a:solidFill>
              </a:rPr>
              <a:t>two </a:t>
            </a:r>
            <a:r>
              <a:rPr lang="en-US" sz="2000" dirty="0" err="1" smtClean="0">
                <a:solidFill>
                  <a:srgbClr val="FF0000"/>
                </a:solidFill>
              </a:rPr>
              <a:t>laparotomy</a:t>
            </a:r>
            <a:r>
              <a:rPr lang="en-US" sz="2000" dirty="0" smtClean="0">
                <a:solidFill>
                  <a:srgbClr val="FF0000"/>
                </a:solidFill>
              </a:rPr>
              <a:t> pads </a:t>
            </a:r>
            <a:r>
              <a:rPr lang="en-US" sz="2000" dirty="0" smtClean="0"/>
              <a:t>were placed in front of and behind the uterus and (to avoid possible diminished </a:t>
            </a:r>
            <a:r>
              <a:rPr lang="en-US" sz="2000" dirty="0" err="1" smtClean="0"/>
              <a:t>myometrial</a:t>
            </a:r>
            <a:r>
              <a:rPr lang="en-US" sz="2000" dirty="0" smtClean="0"/>
              <a:t>  effect of the sutures ) fixed with </a:t>
            </a:r>
            <a:r>
              <a:rPr lang="en-US" sz="2000" dirty="0" smtClean="0">
                <a:solidFill>
                  <a:srgbClr val="FF0000"/>
                </a:solidFill>
              </a:rPr>
              <a:t>a gauze bandage </a:t>
            </a:r>
            <a:r>
              <a:rPr lang="en-US" sz="2000" dirty="0" smtClean="0"/>
              <a:t>before applying the EUEB</a:t>
            </a:r>
          </a:p>
          <a:p>
            <a:pPr algn="l" rtl="0">
              <a:defRPr/>
            </a:pPr>
            <a:r>
              <a:rPr lang="en-US" sz="2000" dirty="0" smtClean="0"/>
              <a:t> </a:t>
            </a:r>
            <a:r>
              <a:rPr lang="en-US" sz="2000" dirty="0" smtClean="0">
                <a:solidFill>
                  <a:srgbClr val="FF0000"/>
                </a:solidFill>
              </a:rPr>
              <a:t>two wraps of external uterine elastic bandage (EUEB</a:t>
            </a:r>
            <a:r>
              <a:rPr lang="en-US" sz="2000" dirty="0" smtClean="0"/>
              <a:t>) were placed from the uterine </a:t>
            </a:r>
            <a:r>
              <a:rPr lang="en-US" sz="2000" dirty="0" err="1" smtClean="0"/>
              <a:t>fundus</a:t>
            </a:r>
            <a:r>
              <a:rPr lang="en-US" sz="2000" dirty="0" smtClean="0"/>
              <a:t> towards the cervix.</a:t>
            </a:r>
          </a:p>
          <a:p>
            <a:pPr algn="l" rtl="0">
              <a:defRPr/>
            </a:pPr>
            <a:r>
              <a:rPr lang="en-US" sz="2000" dirty="0" smtClean="0"/>
              <a:t>The use of EUEB reduced the uterine volume by half, which prevented further uterine bleeding until hemodynamic and </a:t>
            </a:r>
            <a:r>
              <a:rPr lang="en-US" sz="2000" dirty="0" err="1" smtClean="0"/>
              <a:t>hemostatic</a:t>
            </a:r>
            <a:r>
              <a:rPr lang="en-US" sz="2000" dirty="0" smtClean="0"/>
              <a:t> stabilization was achieved. </a:t>
            </a:r>
          </a:p>
          <a:p>
            <a:pPr algn="l" rtl="0">
              <a:defRPr/>
            </a:pPr>
            <a:r>
              <a:rPr lang="en-US" sz="2000" dirty="0" smtClean="0"/>
              <a:t>Vascular replacement was performed by balanced infusion of fluids, red blood cells, plasma, </a:t>
            </a:r>
            <a:r>
              <a:rPr lang="en-US" sz="2000" dirty="0" err="1" smtClean="0"/>
              <a:t>cryoprecipitates</a:t>
            </a:r>
            <a:r>
              <a:rPr lang="en-US" sz="2000" dirty="0" smtClean="0"/>
              <a:t> and platelets Immediately thereafter , </a:t>
            </a:r>
          </a:p>
          <a:p>
            <a:pPr algn="l" rtl="0">
              <a:defRPr/>
            </a:pPr>
            <a:r>
              <a:rPr lang="en-US" sz="2000" dirty="0" smtClean="0"/>
              <a:t>After  </a:t>
            </a:r>
            <a:r>
              <a:rPr lang="en-US" sz="2000" dirty="0" err="1" smtClean="0"/>
              <a:t>hemostasis</a:t>
            </a:r>
            <a:r>
              <a:rPr lang="en-US" sz="2000" dirty="0" smtClean="0"/>
              <a:t> had persisted  for some times</a:t>
            </a:r>
          </a:p>
          <a:p>
            <a:pPr algn="l" rtl="0">
              <a:defRPr/>
            </a:pPr>
            <a:r>
              <a:rPr lang="en-US" sz="2000" dirty="0" smtClean="0"/>
              <a:t>The bandage was removed , and  uterus and  abdomen were then closed</a:t>
            </a:r>
          </a:p>
          <a:p>
            <a:pPr algn="l" rtl="0">
              <a:defRPr/>
            </a:pPr>
            <a:r>
              <a:rPr lang="en-US" sz="2000" dirty="0" smtClean="0"/>
              <a:t>Application of external elastic uterine bandage  resulted in </a:t>
            </a:r>
            <a:r>
              <a:rPr lang="en-US" sz="2000" dirty="0" err="1" smtClean="0"/>
              <a:t>hemostasis</a:t>
            </a:r>
            <a:r>
              <a:rPr lang="en-US" sz="2000" dirty="0" smtClean="0"/>
              <a:t>  within 45 minutes  after aortic compression</a:t>
            </a:r>
          </a:p>
          <a:p>
            <a:pPr algn="l" rtl="0">
              <a:defRPr/>
            </a:pPr>
            <a:r>
              <a:rPr lang="en-US" sz="2000" dirty="0" smtClean="0"/>
              <a:t>Hysteroscopy  6 months  after the procedure  showed no signs of uterine ischemia or endometrial adhesions</a:t>
            </a:r>
          </a:p>
          <a:p>
            <a:pPr algn="l" rtl="0">
              <a:defRPr/>
            </a:pPr>
            <a:r>
              <a:rPr lang="en-US" sz="2000" dirty="0" smtClean="0"/>
              <a:t>It is a simple  tool that seems to improve </a:t>
            </a:r>
            <a:r>
              <a:rPr lang="en-US" sz="2000" dirty="0" err="1" smtClean="0"/>
              <a:t>hemostasis</a:t>
            </a:r>
            <a:r>
              <a:rPr lang="en-US" sz="2000" dirty="0" smtClean="0"/>
              <a:t>  and prevent hysterectomy in heavy postpartum hemorrhage </a:t>
            </a:r>
            <a:endParaRPr lang="ar-EG" sz="2000" dirty="0" smtClean="0"/>
          </a:p>
        </p:txBody>
      </p:sp>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4648200"/>
            <a:ext cx="955675"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5715000"/>
            <a:ext cx="885825"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2" descr="C:\Documents and Settings\muhammad\Desktop\show_image.php.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3581400"/>
            <a:ext cx="1219200"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8784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ctr"/>
            <a:r>
              <a:rPr lang="en-US" dirty="0" smtClean="0">
                <a:solidFill>
                  <a:srgbClr val="0070C0"/>
                </a:solidFill>
              </a:rPr>
              <a:t>Compression Sutures</a:t>
            </a:r>
            <a:endParaRPr lang="en-US" dirty="0">
              <a:solidFill>
                <a:srgbClr val="0070C0"/>
              </a:solidFill>
            </a:endParaRPr>
          </a:p>
        </p:txBody>
      </p:sp>
      <p:sp>
        <p:nvSpPr>
          <p:cNvPr id="3" name="Content Placeholder 2"/>
          <p:cNvSpPr>
            <a:spLocks noGrp="1"/>
          </p:cNvSpPr>
          <p:nvPr>
            <p:ph idx="1"/>
          </p:nvPr>
        </p:nvSpPr>
        <p:spPr>
          <a:xfrm>
            <a:off x="457200" y="914400"/>
            <a:ext cx="8229600" cy="4525963"/>
          </a:xfrm>
        </p:spPr>
        <p:txBody>
          <a:bodyPr>
            <a:normAutofit/>
          </a:bodyPr>
          <a:lstStyle/>
          <a:p>
            <a:r>
              <a:rPr lang="en-US" sz="1600" dirty="0" smtClean="0"/>
              <a:t>The principle is mainly the compression of the uterine body, and is basically the same for all types of compression sutures. The main differences being the figure at which the suture is applied, the numbers of longitudinal and/or transverse sutures used, and whether or not the uterine cavity is penetrated. The success rate for uterine compression sutures ranging from 68% to 100% with an overall success rate of 92% </a:t>
            </a:r>
          </a:p>
          <a:p>
            <a:endParaRPr lang="en-US" sz="1600" dirty="0"/>
          </a:p>
        </p:txBody>
      </p:sp>
      <p:pic>
        <p:nvPicPr>
          <p:cNvPr id="4" name="Picture 2" descr="C:\Documents and Settings\mmhennawy\Desktop\pla  accreta\uterine-compression-sutures-23-638.jpg"/>
          <p:cNvPicPr>
            <a:picLocks noChangeAspect="1" noChangeArrowheads="1"/>
          </p:cNvPicPr>
          <p:nvPr/>
        </p:nvPicPr>
        <p:blipFill>
          <a:blip r:embed="rId2"/>
          <a:srcRect/>
          <a:stretch>
            <a:fillRect/>
          </a:stretch>
        </p:blipFill>
        <p:spPr bwMode="auto">
          <a:xfrm>
            <a:off x="0" y="2560637"/>
            <a:ext cx="9144000" cy="4297363"/>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41495"/>
            <a:ext cx="7886700" cy="614150"/>
          </a:xfrm>
        </p:spPr>
        <p:txBody>
          <a:bodyPr>
            <a:normAutofit fontScale="90000"/>
          </a:bodyPr>
          <a:lstStyle/>
          <a:p>
            <a:r>
              <a:rPr lang="en-US" dirty="0" smtClean="0"/>
              <a:t/>
            </a:r>
            <a:br>
              <a:rPr lang="en-US" dirty="0" smtClean="0"/>
            </a:br>
            <a:r>
              <a:rPr lang="en-US" dirty="0" smtClean="0"/>
              <a:t>3 New Removable Uterine Compression Sutures</a:t>
            </a:r>
            <a:r>
              <a:rPr lang="en-US" dirty="0"/>
              <a:t/>
            </a:r>
            <a:br>
              <a:rPr lang="en-US" dirty="0"/>
            </a:b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655645"/>
            <a:ext cx="8020619" cy="4126770"/>
          </a:xfrm>
        </p:spPr>
      </p:pic>
    </p:spTree>
    <p:extLst>
      <p:ext uri="{BB962C8B-B14F-4D97-AF65-F5344CB8AC3E}">
        <p14:creationId xmlns:p14="http://schemas.microsoft.com/office/powerpoint/2010/main" val="22548122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a:xfrm>
            <a:off x="628650" y="365126"/>
            <a:ext cx="8286750" cy="1325563"/>
          </a:xfrm>
        </p:spPr>
        <p:txBody>
          <a:bodyPr/>
          <a:lstStyle/>
          <a:p>
            <a:r>
              <a:rPr lang="en-US" sz="3600" dirty="0"/>
              <a:t>Compression Sutures In The Lower Segment</a:t>
            </a:r>
            <a:endParaRPr lang="ar-EG" altLang="en-US" sz="3600" dirty="0" smtClean="0"/>
          </a:p>
        </p:txBody>
      </p:sp>
      <p:sp>
        <p:nvSpPr>
          <p:cNvPr id="49155" name="Content Placeholder 2"/>
          <p:cNvSpPr>
            <a:spLocks noGrp="1"/>
          </p:cNvSpPr>
          <p:nvPr>
            <p:ph idx="1"/>
          </p:nvPr>
        </p:nvSpPr>
        <p:spPr>
          <a:xfrm>
            <a:off x="628650" y="3047999"/>
            <a:ext cx="7886700" cy="3128963"/>
          </a:xfrm>
        </p:spPr>
        <p:txBody>
          <a:bodyPr/>
          <a:lstStyle/>
          <a:p>
            <a:pPr algn="l" rtl="0"/>
            <a:r>
              <a:rPr lang="en-US" altLang="en-US" dirty="0" smtClean="0"/>
              <a:t>Transverse , longitudinal </a:t>
            </a:r>
            <a:r>
              <a:rPr lang="en-US" altLang="en-US" dirty="0" smtClean="0"/>
              <a:t>, oblique ,  </a:t>
            </a:r>
            <a:r>
              <a:rPr lang="en-US" altLang="en-US" dirty="0" smtClean="0"/>
              <a:t>square or figure-of-eight   are quick and simple suture techniques seems to be effective in stopping hemorrhage following complete placenta </a:t>
            </a:r>
            <a:r>
              <a:rPr lang="en-US" altLang="en-US" dirty="0" err="1" smtClean="0"/>
              <a:t>previa</a:t>
            </a:r>
            <a:r>
              <a:rPr lang="en-US" altLang="en-US" dirty="0" smtClean="0"/>
              <a:t> removal during cesarean section..</a:t>
            </a:r>
            <a:endParaRPr lang="ar-EG" altLang="en-US" dirty="0" smtClean="0"/>
          </a:p>
        </p:txBody>
      </p:sp>
      <p:pic>
        <p:nvPicPr>
          <p:cNvPr id="49156" name="Picture 2" descr="H:\lower uterine segment sutures.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4470400"/>
            <a:ext cx="24384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8054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396874"/>
          </a:xfrm>
        </p:spPr>
        <p:txBody>
          <a:bodyPr>
            <a:normAutofit fontScale="90000"/>
          </a:bodyPr>
          <a:lstStyle/>
          <a:p>
            <a:pPr algn="ctr"/>
            <a:r>
              <a:rPr lang="en-US" b="1" dirty="0" smtClean="0"/>
              <a:t/>
            </a:r>
            <a:br>
              <a:rPr lang="en-US" b="1" dirty="0" smtClean="0"/>
            </a:br>
            <a:r>
              <a:rPr lang="en-US" b="1" dirty="0" smtClean="0"/>
              <a:t>Vertical </a:t>
            </a:r>
            <a:r>
              <a:rPr lang="en-US" b="1" dirty="0"/>
              <a:t>sutures </a:t>
            </a:r>
            <a:r>
              <a:rPr lang="en-US" dirty="0"/>
              <a:t/>
            </a:r>
            <a:br>
              <a:rPr lang="en-US" dirty="0"/>
            </a:br>
            <a:endParaRPr lang="en-US" dirty="0"/>
          </a:p>
        </p:txBody>
      </p:sp>
      <p:sp>
        <p:nvSpPr>
          <p:cNvPr id="3" name="Content Placeholder 2"/>
          <p:cNvSpPr>
            <a:spLocks noGrp="1"/>
          </p:cNvSpPr>
          <p:nvPr>
            <p:ph idx="1"/>
          </p:nvPr>
        </p:nvSpPr>
        <p:spPr>
          <a:xfrm>
            <a:off x="9098" y="762001"/>
            <a:ext cx="6203760" cy="6095999"/>
          </a:xfrm>
        </p:spPr>
        <p:txBody>
          <a:bodyPr>
            <a:normAutofit fontScale="77500" lnSpcReduction="20000"/>
          </a:bodyPr>
          <a:lstStyle/>
          <a:p>
            <a:r>
              <a:rPr lang="en-US" dirty="0" err="1" smtClean="0">
                <a:solidFill>
                  <a:srgbClr val="C00000"/>
                </a:solidFill>
              </a:rPr>
              <a:t>Hwu</a:t>
            </a:r>
            <a:r>
              <a:rPr lang="en-US" dirty="0" smtClean="0">
                <a:solidFill>
                  <a:srgbClr val="C00000"/>
                </a:solidFill>
              </a:rPr>
              <a:t> </a:t>
            </a:r>
            <a:r>
              <a:rPr lang="en-US" dirty="0">
                <a:solidFill>
                  <a:srgbClr val="C00000"/>
                </a:solidFill>
              </a:rPr>
              <a:t>et </a:t>
            </a:r>
            <a:r>
              <a:rPr lang="en-US" dirty="0" smtClean="0">
                <a:solidFill>
                  <a:srgbClr val="C00000"/>
                </a:solidFill>
              </a:rPr>
              <a:t>al</a:t>
            </a:r>
          </a:p>
          <a:p>
            <a:r>
              <a:rPr lang="en-US" dirty="0"/>
              <a:t>A no. 1 chromic catgut, 40-mm curved, round suturing needle is used to make a stitch through the anterior wall of the lower uterine segment approximately 3 cm medial to the right margin of the lower segment and 2 to 3 cm above the upper margin of the cervix. The incised edge of the anterior lower segment then is pulled forward and up to expose the lower segment uterine cavity. From inside the uterine cavity, the suture is threaded through the lower segment cavity and inserted into the middle layer of the posterior wall of the lower segment 2 to 3 cm above the upper cervical margin. The needle then is directed vertically upward about 3 to 4 cm within the middle layer of the posterior wall and pulled from back to front through the uterine cavity and anterior wall of the lower segment, exiting approximately 2 to 3 cm below the uterine incision. Another no. 1 chromic catgut needle is used in the same way to place a suture approximately 3 cm medial to the left edge of the lower segment. The sutures are knotted as tightly as possible to compress the lower segment of the uterine cavity</a:t>
            </a:r>
            <a:r>
              <a:rPr lang="en-US" dirty="0" smtClean="0"/>
              <a:t>.</a:t>
            </a:r>
            <a:endParaRPr lang="en-US" dirty="0">
              <a:solidFill>
                <a:srgbClr val="C00000"/>
              </a:solidFill>
            </a:endParaRPr>
          </a:p>
          <a:p>
            <a:r>
              <a:rPr lang="en-US" dirty="0">
                <a:solidFill>
                  <a:srgbClr val="C00000"/>
                </a:solidFill>
              </a:rPr>
              <a:t>Parallel Vertical Compression </a:t>
            </a:r>
            <a:r>
              <a:rPr lang="en-US" dirty="0" smtClean="0">
                <a:solidFill>
                  <a:srgbClr val="C00000"/>
                </a:solidFill>
              </a:rPr>
              <a:t>Suture</a:t>
            </a:r>
          </a:p>
          <a:p>
            <a:r>
              <a:rPr lang="en-US" dirty="0" smtClean="0"/>
              <a:t> </a:t>
            </a:r>
            <a:r>
              <a:rPr lang="en-US" dirty="0"/>
              <a:t>two parallel vertical compression sutures were placed in the lower segment to compress the anterior and posterior walls of the lower uterine segment. The </a:t>
            </a:r>
            <a:r>
              <a:rPr lang="en-US" dirty="0" err="1"/>
              <a:t>haemorrhage</a:t>
            </a:r>
            <a:r>
              <a:rPr lang="en-US" dirty="0"/>
              <a:t> from the lower segment stopped immediately after the knots were tightened. </a:t>
            </a:r>
            <a:endParaRPr lang="en-US" dirty="0" smtClean="0"/>
          </a:p>
          <a:p>
            <a:r>
              <a:rPr lang="en-US" dirty="0" smtClean="0"/>
              <a:t>This </a:t>
            </a:r>
            <a:r>
              <a:rPr lang="en-US" dirty="0"/>
              <a:t>parallel vertical compression suturing technique is simple, easy and effective for controlling bleeding in women with placenta praevia or </a:t>
            </a:r>
            <a:r>
              <a:rPr lang="en-US" dirty="0" err="1"/>
              <a:t>accreta</a:t>
            </a:r>
            <a:r>
              <a:rPr lang="en-US" dirty="0"/>
              <a:t>. The authors suggest that this technique should be tried first before other more complex procedures are undertaken [58]. </a:t>
            </a:r>
          </a:p>
          <a:p>
            <a:r>
              <a:rPr lang="en-US" dirty="0">
                <a:solidFill>
                  <a:srgbClr val="C00000"/>
                </a:solidFill>
              </a:rPr>
              <a:t>Makino et al. </a:t>
            </a:r>
            <a:r>
              <a:rPr lang="fr-FR" dirty="0"/>
              <a:t>Stepwise Double Vertical Compression Sutures </a:t>
            </a:r>
            <a:endParaRPr lang="en-US" dirty="0" smtClean="0">
              <a:solidFill>
                <a:srgbClr val="C00000"/>
              </a:solidFill>
            </a:endParaRPr>
          </a:p>
          <a:p>
            <a:r>
              <a:rPr lang="en-US" dirty="0" smtClean="0"/>
              <a:t>‘</a:t>
            </a:r>
            <a:r>
              <a:rPr lang="en-US" dirty="0"/>
              <a:t>double vertical compression sutures’ because it has dual actions: </a:t>
            </a:r>
            <a:r>
              <a:rPr lang="en-US" dirty="0" err="1"/>
              <a:t>haemostatic</a:t>
            </a:r>
            <a:r>
              <a:rPr lang="en-US" dirty="0"/>
              <a:t> compression of the bleeding surface and reduced uterine blood </a:t>
            </a:r>
            <a:r>
              <a:rPr lang="en-US" dirty="0" smtClean="0"/>
              <a:t>flow</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7523" y="2439429"/>
            <a:ext cx="3050031" cy="2332630"/>
          </a:xfrm>
          <a:prstGeom prst="rect">
            <a:avLst/>
          </a:prstGeom>
        </p:spPr>
      </p:pic>
      <p:pic>
        <p:nvPicPr>
          <p:cNvPr id="5" name="Picture 2"/>
          <p:cNvPicPr>
            <a:picLocks noChangeAspect="1" noChangeArrowheads="1"/>
          </p:cNvPicPr>
          <p:nvPr/>
        </p:nvPicPr>
        <p:blipFill>
          <a:blip r:embed="rId3"/>
          <a:srcRect/>
          <a:stretch>
            <a:fillRect/>
          </a:stretch>
        </p:blipFill>
        <p:spPr bwMode="auto">
          <a:xfrm>
            <a:off x="6061581" y="4869003"/>
            <a:ext cx="3109715" cy="1990134"/>
          </a:xfrm>
          <a:prstGeom prst="rect">
            <a:avLst/>
          </a:prstGeom>
          <a:noFill/>
          <a:ln w="9525">
            <a:noFill/>
            <a:miter lim="800000"/>
            <a:headEnd/>
            <a:tailEnd/>
          </a:ln>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858" y="164645"/>
            <a:ext cx="2894696" cy="2173291"/>
          </a:xfrm>
          <a:prstGeom prst="rect">
            <a:avLst/>
          </a:prstGeom>
        </p:spPr>
      </p:pic>
    </p:spTree>
    <p:extLst>
      <p:ext uri="{BB962C8B-B14F-4D97-AF65-F5344CB8AC3E}">
        <p14:creationId xmlns:p14="http://schemas.microsoft.com/office/powerpoint/2010/main" val="28071628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af-ZA" altLang="en-US" smtClean="0"/>
              <a:t>Muppala 2006</a:t>
            </a:r>
            <a:endParaRPr lang="en-US" altLang="en-US" smtClean="0"/>
          </a:p>
        </p:txBody>
      </p:sp>
      <p:sp>
        <p:nvSpPr>
          <p:cNvPr id="34819" name="Rectangle 3"/>
          <p:cNvSpPr>
            <a:spLocks noGrp="1" noChangeArrowheads="1"/>
          </p:cNvSpPr>
          <p:nvPr>
            <p:ph type="body" idx="1"/>
          </p:nvPr>
        </p:nvSpPr>
        <p:spPr>
          <a:xfrm>
            <a:off x="457200" y="1447800"/>
            <a:ext cx="6019800" cy="5059363"/>
          </a:xfrm>
        </p:spPr>
        <p:txBody>
          <a:bodyPr>
            <a:normAutofit/>
          </a:bodyPr>
          <a:lstStyle/>
          <a:p>
            <a:pPr algn="l" rtl="0">
              <a:defRPr/>
            </a:pPr>
            <a:r>
              <a:rPr lang="en-US" dirty="0" smtClean="0"/>
              <a:t>4 parallel  vertical sutures </a:t>
            </a:r>
          </a:p>
          <a:p>
            <a:pPr algn="l" rtl="0">
              <a:defRPr/>
            </a:pPr>
            <a:r>
              <a:rPr lang="en-US" dirty="0" smtClean="0"/>
              <a:t>They were applied to the lower uterine segment  without reopening  the uterine incision </a:t>
            </a:r>
          </a:p>
          <a:p>
            <a:pPr algn="l" rtl="0">
              <a:defRPr/>
            </a:pPr>
            <a:r>
              <a:rPr lang="en-US" dirty="0" smtClean="0"/>
              <a:t>  Using no 1 </a:t>
            </a:r>
            <a:r>
              <a:rPr lang="en-US" dirty="0" err="1" smtClean="0"/>
              <a:t>vicryl</a:t>
            </a:r>
            <a:r>
              <a:rPr lang="en-US" dirty="0" smtClean="0"/>
              <a:t>  suture mounted on  a curved round bodied needle </a:t>
            </a:r>
          </a:p>
          <a:p>
            <a:pPr algn="l" rtl="0">
              <a:defRPr/>
            </a:pPr>
            <a:r>
              <a:rPr lang="en-US" dirty="0" smtClean="0"/>
              <a:t>The sutures were placed  </a:t>
            </a:r>
            <a:r>
              <a:rPr lang="en-US" dirty="0" err="1" smtClean="0"/>
              <a:t>anteroposteriorly</a:t>
            </a:r>
            <a:r>
              <a:rPr lang="en-US" dirty="0" smtClean="0"/>
              <a:t> just  above the attachment  of  the </a:t>
            </a:r>
            <a:r>
              <a:rPr lang="en-US" dirty="0" err="1" smtClean="0"/>
              <a:t>uterosacral</a:t>
            </a:r>
            <a:r>
              <a:rPr lang="en-US" dirty="0" smtClean="0"/>
              <a:t>  ligament  each being 1.5 – 2 cm apart and the exit point is 2 cm cranial to entry point in the anterior wall</a:t>
            </a:r>
          </a:p>
        </p:txBody>
      </p:sp>
      <p:pic>
        <p:nvPicPr>
          <p:cNvPr id="33796" name="Picture 4" descr="C:\Documents and Settings\muhammad\Desktop\placenta previa  acreata PPH\re-laparotomy-and-parallel-vertical-compression-sutures-and-prostaglandins-for-massive-intraperitoneal-haemorrhage-following-caesarean-section-for-placenta-praevia.article-g02.f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228600"/>
            <a:ext cx="1600200"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C:\Documents and Settings\muhammad\Desktop\re-laparotomy-and-parallel-vertical-compression-sutures-and-prostaglandins-for-massive-intraperitoneal-haemorrhage-following-caesarean-section-for-placenta-praevia.article-g01.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4725" y="2133600"/>
            <a:ext cx="1819275"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descr="C:\Documents and Settings\muhammad\Desktop\Muppala  sutur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850" y="3429000"/>
            <a:ext cx="2724150"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596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8763000" cy="609600"/>
          </a:xfrm>
        </p:spPr>
        <p:txBody>
          <a:bodyPr>
            <a:normAutofit fontScale="90000"/>
          </a:bodyPr>
          <a:lstStyle/>
          <a:p>
            <a:r>
              <a:rPr lang="en-US" b="1" dirty="0" smtClean="0"/>
              <a:t/>
            </a:r>
            <a:br>
              <a:rPr lang="en-US" b="1" dirty="0" smtClean="0"/>
            </a:br>
            <a:r>
              <a:rPr lang="en-US" sz="4000" b="1" dirty="0" smtClean="0"/>
              <a:t>Classification Type of uterine pathologies</a:t>
            </a:r>
            <a:r>
              <a:rPr lang="en-US" b="1" dirty="0" smtClean="0"/>
              <a:t/>
            </a:r>
            <a:br>
              <a:rPr lang="en-US" b="1" dirty="0" smtClean="0"/>
            </a:br>
            <a:endParaRPr lang="en-US" dirty="0"/>
          </a:p>
        </p:txBody>
      </p:sp>
      <p:sp>
        <p:nvSpPr>
          <p:cNvPr id="3" name="Content Placeholder 2"/>
          <p:cNvSpPr>
            <a:spLocks noGrp="1"/>
          </p:cNvSpPr>
          <p:nvPr>
            <p:ph idx="1"/>
          </p:nvPr>
        </p:nvSpPr>
        <p:spPr>
          <a:xfrm>
            <a:off x="102359" y="832514"/>
            <a:ext cx="8782334" cy="5909481"/>
          </a:xfrm>
        </p:spPr>
        <p:txBody>
          <a:bodyPr>
            <a:normAutofit fontScale="85000" lnSpcReduction="20000"/>
          </a:bodyPr>
          <a:lstStyle/>
          <a:p>
            <a:r>
              <a:rPr lang="en-US" dirty="0" smtClean="0">
                <a:solidFill>
                  <a:srgbClr val="FF0000"/>
                </a:solidFill>
              </a:rPr>
              <a:t>Direct </a:t>
            </a:r>
            <a:r>
              <a:rPr lang="en-US" dirty="0">
                <a:solidFill>
                  <a:srgbClr val="FF0000"/>
                </a:solidFill>
              </a:rPr>
              <a:t>surgical scar </a:t>
            </a:r>
            <a:endParaRPr lang="en-US" dirty="0" smtClean="0">
              <a:solidFill>
                <a:srgbClr val="FF0000"/>
              </a:solidFill>
            </a:endParaRPr>
          </a:p>
          <a:p>
            <a:r>
              <a:rPr lang="en-US" dirty="0" smtClean="0"/>
              <a:t>Cesarean </a:t>
            </a:r>
            <a:r>
              <a:rPr lang="en-US" dirty="0"/>
              <a:t>delivery</a:t>
            </a:r>
          </a:p>
          <a:p>
            <a:r>
              <a:rPr lang="en-US" dirty="0"/>
              <a:t>Surgical termination of pregnancy</a:t>
            </a:r>
          </a:p>
          <a:p>
            <a:r>
              <a:rPr lang="en-US" dirty="0"/>
              <a:t>Dilatation and curettage</a:t>
            </a:r>
          </a:p>
          <a:p>
            <a:r>
              <a:rPr lang="en-US" dirty="0"/>
              <a:t>Myomectomy</a:t>
            </a:r>
          </a:p>
          <a:p>
            <a:r>
              <a:rPr lang="en-US" dirty="0"/>
              <a:t>Endometrial resection</a:t>
            </a:r>
          </a:p>
          <a:p>
            <a:r>
              <a:rPr lang="en-US" dirty="0" err="1"/>
              <a:t>Asherman’s</a:t>
            </a:r>
            <a:r>
              <a:rPr lang="en-US" dirty="0"/>
              <a:t> syndrome</a:t>
            </a:r>
          </a:p>
          <a:p>
            <a:r>
              <a:rPr lang="en-US" dirty="0">
                <a:solidFill>
                  <a:srgbClr val="FF0000"/>
                </a:solidFill>
              </a:rPr>
              <a:t>Nonsurgical scar </a:t>
            </a:r>
            <a:endParaRPr lang="en-US" dirty="0" smtClean="0">
              <a:solidFill>
                <a:srgbClr val="FF0000"/>
              </a:solidFill>
            </a:endParaRPr>
          </a:p>
          <a:p>
            <a:r>
              <a:rPr lang="en-US" dirty="0" smtClean="0"/>
              <a:t>IVF </a:t>
            </a:r>
            <a:r>
              <a:rPr lang="en-US" dirty="0"/>
              <a:t>procedures</a:t>
            </a:r>
          </a:p>
          <a:p>
            <a:r>
              <a:rPr lang="en-US" dirty="0"/>
              <a:t>Uterine artery embolization</a:t>
            </a:r>
          </a:p>
          <a:p>
            <a:r>
              <a:rPr lang="en-US" dirty="0"/>
              <a:t>Chemotherapy and radiation</a:t>
            </a:r>
          </a:p>
          <a:p>
            <a:r>
              <a:rPr lang="en-US" dirty="0" err="1"/>
              <a:t>Endometritis</a:t>
            </a:r>
            <a:endParaRPr lang="en-US" dirty="0"/>
          </a:p>
          <a:p>
            <a:r>
              <a:rPr lang="en-US" dirty="0" smtClean="0"/>
              <a:t>Intra-uterine Device </a:t>
            </a:r>
          </a:p>
          <a:p>
            <a:r>
              <a:rPr lang="en-US" dirty="0" smtClean="0"/>
              <a:t>Manual </a:t>
            </a:r>
            <a:r>
              <a:rPr lang="en-US" dirty="0"/>
              <a:t>removal of placenta</a:t>
            </a:r>
          </a:p>
          <a:p>
            <a:r>
              <a:rPr lang="en-US" dirty="0"/>
              <a:t>Previous </a:t>
            </a:r>
            <a:r>
              <a:rPr lang="en-US" dirty="0" err="1"/>
              <a:t>accreta</a:t>
            </a:r>
            <a:endParaRPr lang="en-US" dirty="0"/>
          </a:p>
          <a:p>
            <a:r>
              <a:rPr lang="en-US" dirty="0">
                <a:solidFill>
                  <a:srgbClr val="FF0000"/>
                </a:solidFill>
              </a:rPr>
              <a:t>Uterine anomalies </a:t>
            </a:r>
            <a:endParaRPr lang="en-US" dirty="0" smtClean="0">
              <a:solidFill>
                <a:srgbClr val="FF0000"/>
              </a:solidFill>
            </a:endParaRPr>
          </a:p>
          <a:p>
            <a:r>
              <a:rPr lang="en-US" dirty="0" err="1" smtClean="0"/>
              <a:t>Bicornuate</a:t>
            </a:r>
            <a:r>
              <a:rPr lang="en-US" dirty="0" smtClean="0"/>
              <a:t> </a:t>
            </a:r>
            <a:r>
              <a:rPr lang="en-US" dirty="0"/>
              <a:t>uterus</a:t>
            </a:r>
          </a:p>
          <a:p>
            <a:r>
              <a:rPr lang="en-US" dirty="0" err="1"/>
              <a:t>Adenomyosis</a:t>
            </a:r>
            <a:endParaRPr lang="en-US" dirty="0"/>
          </a:p>
          <a:p>
            <a:r>
              <a:rPr lang="en-US" dirty="0" err="1"/>
              <a:t>Submucous</a:t>
            </a:r>
            <a:r>
              <a:rPr lang="en-US" dirty="0"/>
              <a:t> fibroids</a:t>
            </a:r>
          </a:p>
          <a:p>
            <a:r>
              <a:rPr lang="en-US" dirty="0" err="1"/>
              <a:t>Myotonic</a:t>
            </a:r>
            <a:r>
              <a:rPr lang="en-US" dirty="0"/>
              <a:t> dystrophy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5072" y="2667000"/>
            <a:ext cx="3538928" cy="2340000"/>
          </a:xfrm>
          <a:prstGeom prst="rect">
            <a:avLst/>
          </a:prstGeom>
        </p:spPr>
      </p:pic>
    </p:spTree>
    <p:extLst>
      <p:ext uri="{BB962C8B-B14F-4D97-AF65-F5344CB8AC3E}">
        <p14:creationId xmlns:p14="http://schemas.microsoft.com/office/powerpoint/2010/main" val="25040182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04453"/>
          </a:xfrm>
        </p:spPr>
        <p:txBody>
          <a:bodyPr/>
          <a:lstStyle/>
          <a:p>
            <a:pPr algn="ctr"/>
            <a:r>
              <a:rPr lang="en-US" dirty="0" smtClean="0"/>
              <a:t>Oblique Suture =Ashok </a:t>
            </a:r>
            <a:r>
              <a:rPr lang="en-US" dirty="0" err="1" smtClean="0"/>
              <a:t>Anands</a:t>
            </a:r>
            <a:r>
              <a:rPr lang="en-US" dirty="0" smtClean="0"/>
              <a:t> Stitch</a:t>
            </a:r>
            <a:endParaRPr lang="en-US" dirty="0"/>
          </a:p>
        </p:txBody>
      </p:sp>
      <p:sp>
        <p:nvSpPr>
          <p:cNvPr id="3" name="Content Placeholder 2"/>
          <p:cNvSpPr>
            <a:spLocks noGrp="1"/>
          </p:cNvSpPr>
          <p:nvPr>
            <p:ph idx="1"/>
          </p:nvPr>
        </p:nvSpPr>
        <p:spPr/>
        <p:txBody>
          <a:bodyPr/>
          <a:lstStyle/>
          <a:p>
            <a:r>
              <a:rPr lang="en-US" dirty="0" err="1" smtClean="0"/>
              <a:t>dd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321991"/>
            <a:ext cx="8001000" cy="498673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93863"/>
            <a:ext cx="3829050" cy="4371975"/>
          </a:xfrm>
          <a:prstGeom prst="rect">
            <a:avLst/>
          </a:prstGeom>
        </p:spPr>
      </p:pic>
    </p:spTree>
    <p:extLst>
      <p:ext uri="{BB962C8B-B14F-4D97-AF65-F5344CB8AC3E}">
        <p14:creationId xmlns:p14="http://schemas.microsoft.com/office/powerpoint/2010/main" val="3192784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rtl="0"/>
            <a:r>
              <a:rPr lang="en-US" altLang="en-US" sz="3600" smtClean="0"/>
              <a:t>Arulkumaran  transeverse full thickness  isthmic-cervical apposition sutures</a:t>
            </a:r>
            <a:endParaRPr lang="ar-EG" altLang="en-US" smtClean="0"/>
          </a:p>
        </p:txBody>
      </p:sp>
      <p:sp>
        <p:nvSpPr>
          <p:cNvPr id="28675" name="Content Placeholder 2"/>
          <p:cNvSpPr>
            <a:spLocks noGrp="1"/>
          </p:cNvSpPr>
          <p:nvPr>
            <p:ph idx="1"/>
          </p:nvPr>
        </p:nvSpPr>
        <p:spPr>
          <a:xfrm>
            <a:off x="457200" y="1600200"/>
            <a:ext cx="6629400" cy="5105400"/>
          </a:xfrm>
        </p:spPr>
        <p:txBody>
          <a:bodyPr>
            <a:normAutofit/>
          </a:bodyPr>
          <a:lstStyle/>
          <a:p>
            <a:pPr algn="l" rtl="0">
              <a:buFontTx/>
              <a:buNone/>
              <a:defRPr/>
            </a:pPr>
            <a:r>
              <a:rPr lang="en-US" dirty="0" smtClean="0"/>
              <a:t>The uterus was taken out of the abdomen. </a:t>
            </a:r>
          </a:p>
          <a:p>
            <a:pPr algn="l" rtl="0">
              <a:buFontTx/>
              <a:buNone/>
              <a:defRPr/>
            </a:pPr>
            <a:r>
              <a:rPr lang="en-US" dirty="0" smtClean="0"/>
              <a:t>The bladder was pushed down to prevent injury to it and to the </a:t>
            </a:r>
            <a:r>
              <a:rPr lang="en-US" dirty="0" err="1" smtClean="0"/>
              <a:t>ureters</a:t>
            </a:r>
            <a:r>
              <a:rPr lang="en-US" dirty="0" smtClean="0"/>
              <a:t>. Number 2 chromic catgut suture on a straight needle was passed through the uterus above the reflection of the bladder, about 3 cm below the lower edge of uterine incision and 2cm medial to the lateral edge of lower segment, from anterior wall through posterior wall and brought back from posterior wall through anterior wall about 1 cm medial to entry of the suture and tied </a:t>
            </a:r>
            <a:r>
              <a:rPr lang="en-US" dirty="0" err="1" smtClean="0"/>
              <a:t>anteriorly</a:t>
            </a:r>
            <a:r>
              <a:rPr lang="en-US" dirty="0" smtClean="0"/>
              <a:t>  </a:t>
            </a:r>
          </a:p>
          <a:p>
            <a:pPr algn="l" rtl="0">
              <a:buFontTx/>
              <a:buNone/>
              <a:defRPr/>
            </a:pPr>
            <a:r>
              <a:rPr lang="en-US" dirty="0" smtClean="0"/>
              <a:t>A pair of closed artery forceps was introduced in the cervical canal through the uterine incision to prevent accidental closure of cervical canal. </a:t>
            </a:r>
          </a:p>
          <a:p>
            <a:pPr algn="l" rtl="0">
              <a:buFontTx/>
              <a:buNone/>
              <a:defRPr/>
            </a:pPr>
            <a:r>
              <a:rPr lang="en-US" dirty="0" smtClean="0"/>
              <a:t>Similar suture was placed on the other side of midline</a:t>
            </a:r>
            <a:endParaRPr lang="ar-EG" dirty="0" smtClean="0"/>
          </a:p>
        </p:txBody>
      </p:sp>
      <p:pic>
        <p:nvPicPr>
          <p:cNvPr id="46084" name="Picture 2" descr="C:\Documents and Settings\muhammad\Desktop\r isthmic-cervical sutur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3232150"/>
            <a:ext cx="1752600"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5" descr="C:\Documents and Settings\muhammad\Desktop\transverse su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4665663"/>
            <a:ext cx="1752600" cy="219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8745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Circular </a:t>
            </a:r>
            <a:r>
              <a:rPr lang="en-US" dirty="0" err="1" smtClean="0"/>
              <a:t>isthmic</a:t>
            </a:r>
            <a:r>
              <a:rPr lang="en-US" dirty="0" smtClean="0"/>
              <a:t>-cervical sutures</a:t>
            </a:r>
            <a:endParaRPr lang="en-US" dirty="0"/>
          </a:p>
        </p:txBody>
      </p:sp>
      <p:sp>
        <p:nvSpPr>
          <p:cNvPr id="3" name="Content Placeholder 2"/>
          <p:cNvSpPr>
            <a:spLocks noGrp="1"/>
          </p:cNvSpPr>
          <p:nvPr>
            <p:ph idx="1"/>
          </p:nvPr>
        </p:nvSpPr>
        <p:spPr/>
        <p:txBody>
          <a:bodyPr>
            <a:normAutofit/>
          </a:bodyPr>
          <a:lstStyle/>
          <a:p>
            <a:r>
              <a:rPr lang="en-US" dirty="0" smtClean="0"/>
              <a:t>To avoid ureter and bladder injury, the bladder was reflected downward. </a:t>
            </a:r>
          </a:p>
          <a:p>
            <a:r>
              <a:rPr lang="en-US" dirty="0" smtClean="0"/>
              <a:t>A </a:t>
            </a:r>
            <a:r>
              <a:rPr lang="en-US" dirty="0" err="1" smtClean="0"/>
              <a:t>silastic</a:t>
            </a:r>
            <a:r>
              <a:rPr lang="en-US" dirty="0" smtClean="0"/>
              <a:t> drain was inserted into internal and through the external </a:t>
            </a:r>
            <a:r>
              <a:rPr lang="en-US" dirty="0" err="1" smtClean="0"/>
              <a:t>os</a:t>
            </a:r>
            <a:r>
              <a:rPr lang="en-US" dirty="0" smtClean="0"/>
              <a:t>, so as to drain the uterine cavity and to keep the cervical canal open. </a:t>
            </a:r>
          </a:p>
          <a:p>
            <a:r>
              <a:rPr lang="en-US" dirty="0" smtClean="0"/>
              <a:t>Firstly, at the left side of the uterus, a </a:t>
            </a:r>
            <a:r>
              <a:rPr lang="en-US" dirty="0" err="1" smtClean="0"/>
              <a:t>Vicryl</a:t>
            </a:r>
            <a:r>
              <a:rPr lang="en-US" dirty="0" smtClean="0"/>
              <a:t> number two (No..2) stitch was inserted very close to the cervix from the anterior to the posterior side of the broad ligament. The stitch was then passed </a:t>
            </a:r>
            <a:r>
              <a:rPr lang="en-US" dirty="0" err="1" smtClean="0"/>
              <a:t>posteriorly</a:t>
            </a:r>
            <a:r>
              <a:rPr lang="en-US" dirty="0" smtClean="0"/>
              <a:t> to the right side of the uterus. The needle then was inserted again very close to the cervix from the posterior to the anterior wall of the broad ligament and was tightened on the anterior uterine surface, above the </a:t>
            </a:r>
            <a:r>
              <a:rPr lang="en-US" dirty="0" err="1" smtClean="0"/>
              <a:t>reflexion</a:t>
            </a:r>
            <a:r>
              <a:rPr lang="en-US" dirty="0" smtClean="0"/>
              <a:t> of the bladder as tightly as possible. </a:t>
            </a:r>
            <a:endParaRPr lang="en-US" dirty="0"/>
          </a:p>
        </p:txBody>
      </p:sp>
    </p:spTree>
    <p:extLst>
      <p:ext uri="{BB962C8B-B14F-4D97-AF65-F5344CB8AC3E}">
        <p14:creationId xmlns:p14="http://schemas.microsoft.com/office/powerpoint/2010/main" val="358036126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152400"/>
            <a:ext cx="8229600" cy="792163"/>
          </a:xfrm>
        </p:spPr>
        <p:txBody>
          <a:bodyPr/>
          <a:lstStyle/>
          <a:p>
            <a:pPr algn="ctr"/>
            <a:r>
              <a:rPr lang="en-US" altLang="en-US" dirty="0" smtClean="0"/>
              <a:t>CHO Square Sutures</a:t>
            </a:r>
            <a:endParaRPr lang="ar-EG" altLang="en-US" dirty="0" smtClean="0"/>
          </a:p>
        </p:txBody>
      </p:sp>
      <p:sp>
        <p:nvSpPr>
          <p:cNvPr id="3" name="Content Placeholder 2"/>
          <p:cNvSpPr>
            <a:spLocks noGrp="1"/>
          </p:cNvSpPr>
          <p:nvPr>
            <p:ph idx="1"/>
          </p:nvPr>
        </p:nvSpPr>
        <p:spPr>
          <a:xfrm>
            <a:off x="381000" y="1066800"/>
            <a:ext cx="8305800" cy="4343400"/>
          </a:xfrm>
        </p:spPr>
        <p:txBody>
          <a:bodyPr>
            <a:normAutofit/>
          </a:bodyPr>
          <a:lstStyle/>
          <a:p>
            <a:pPr algn="l" rtl="0">
              <a:buFontTx/>
              <a:buNone/>
              <a:defRPr/>
            </a:pPr>
            <a:r>
              <a:rPr lang="en-US" sz="1400" dirty="0" smtClean="0"/>
              <a:t>to approximate </a:t>
            </a:r>
            <a:r>
              <a:rPr lang="en-US" sz="1400" dirty="0" err="1" smtClean="0"/>
              <a:t>anteriorand</a:t>
            </a:r>
            <a:r>
              <a:rPr lang="en-US" sz="1400" dirty="0" smtClean="0"/>
              <a:t> posterior uterine walls until no space is left in the uterine cavity. Thus, bleeding of the </a:t>
            </a:r>
            <a:r>
              <a:rPr lang="en-US" sz="1400" dirty="0" err="1" smtClean="0"/>
              <a:t>endometrium</a:t>
            </a:r>
            <a:r>
              <a:rPr lang="en-US" sz="1400" dirty="0" smtClean="0"/>
              <a:t> because of uterine </a:t>
            </a:r>
            <a:r>
              <a:rPr lang="en-US" sz="1400" dirty="0" err="1" smtClean="0"/>
              <a:t>atony</a:t>
            </a:r>
            <a:r>
              <a:rPr lang="en-US" sz="1400" dirty="0" smtClean="0"/>
              <a:t> or </a:t>
            </a:r>
            <a:r>
              <a:rPr lang="en-US" sz="1400" dirty="0" err="1" smtClean="0"/>
              <a:t>placentation</a:t>
            </a:r>
            <a:r>
              <a:rPr lang="en-US" sz="1400" dirty="0" smtClean="0"/>
              <a:t> site can be controlled by compression</a:t>
            </a:r>
          </a:p>
          <a:p>
            <a:pPr algn="l" rtl="0">
              <a:buFontTx/>
              <a:buNone/>
              <a:defRPr/>
            </a:pPr>
            <a:r>
              <a:rPr lang="en-US" sz="1400" dirty="0" smtClean="0">
                <a:solidFill>
                  <a:srgbClr val="92D050"/>
                </a:solidFill>
              </a:rPr>
              <a:t>An arbitrary point in the heavily bleeding area is  selected and the entire uterine wall from the </a:t>
            </a:r>
            <a:r>
              <a:rPr lang="en-US" sz="1400" dirty="0" err="1" smtClean="0">
                <a:solidFill>
                  <a:srgbClr val="92D050"/>
                </a:solidFill>
              </a:rPr>
              <a:t>serosa</a:t>
            </a:r>
            <a:r>
              <a:rPr lang="en-US" sz="1400" dirty="0" smtClean="0">
                <a:solidFill>
                  <a:srgbClr val="92D050"/>
                </a:solidFill>
              </a:rPr>
              <a:t> of  the anterior wall to the </a:t>
            </a:r>
            <a:r>
              <a:rPr lang="en-US" sz="1400" dirty="0" err="1" smtClean="0">
                <a:solidFill>
                  <a:srgbClr val="92D050"/>
                </a:solidFill>
              </a:rPr>
              <a:t>serosa</a:t>
            </a:r>
            <a:r>
              <a:rPr lang="en-US" sz="1400" dirty="0" smtClean="0">
                <a:solidFill>
                  <a:srgbClr val="92D050"/>
                </a:solidFill>
              </a:rPr>
              <a:t> of the posterior wall,  through the uterine cavity, is sutured using a number 7</a:t>
            </a:r>
          </a:p>
          <a:p>
            <a:pPr algn="l" rtl="0">
              <a:buFontTx/>
              <a:buNone/>
              <a:defRPr/>
            </a:pPr>
            <a:r>
              <a:rPr lang="en-US" sz="1400" dirty="0" smtClean="0">
                <a:solidFill>
                  <a:srgbClr val="92D050"/>
                </a:solidFill>
              </a:rPr>
              <a:t>or number 8 surgical straight needle with number 1  </a:t>
            </a:r>
            <a:r>
              <a:rPr lang="en-US" sz="1400" dirty="0" err="1" smtClean="0">
                <a:solidFill>
                  <a:srgbClr val="92D050"/>
                </a:solidFill>
              </a:rPr>
              <a:t>atraumatic</a:t>
            </a:r>
            <a:r>
              <a:rPr lang="en-US" sz="1400" dirty="0" smtClean="0">
                <a:solidFill>
                  <a:srgbClr val="92D050"/>
                </a:solidFill>
              </a:rPr>
              <a:t> chromic catgut suture. Another arbitrary point 2 to 3 cm lateral above or below the first suture point is selected, and the entire uterine wall from the  posterior to the anterior is sutured again. From another  point in the heavily bleeding area, 2 to 3 cm lateral above or below the second suture point, we penetrate the uterine cavity walls again, this time from the  anterior to posterior. Then, from the third suture point  we set another point so the points form a square and penetrate the uterine walls from the posterior to the  anterior. Finally, a knot is tied as tightly as possible</a:t>
            </a:r>
          </a:p>
          <a:p>
            <a:pPr algn="l" rtl="0">
              <a:buFontTx/>
              <a:buNone/>
              <a:defRPr/>
            </a:pPr>
            <a:r>
              <a:rPr lang="en-US" sz="1400" dirty="0" smtClean="0">
                <a:solidFill>
                  <a:srgbClr val="FF0000"/>
                </a:solidFill>
              </a:rPr>
              <a:t>If bleeding is caused by uterine </a:t>
            </a:r>
            <a:r>
              <a:rPr lang="en-US" sz="1400" dirty="0" err="1" smtClean="0">
                <a:solidFill>
                  <a:srgbClr val="FF0000"/>
                </a:solidFill>
              </a:rPr>
              <a:t>atony</a:t>
            </a:r>
            <a:r>
              <a:rPr lang="en-US" sz="1400" dirty="0" smtClean="0"/>
              <a:t>, four to five square sutures are placed evenly throughout the uterus from </a:t>
            </a:r>
            <a:r>
              <a:rPr lang="en-US" sz="1400" dirty="0" err="1" smtClean="0"/>
              <a:t>fundus</a:t>
            </a:r>
            <a:r>
              <a:rPr lang="en-US" sz="1400" dirty="0" smtClean="0"/>
              <a:t> to lower segment. </a:t>
            </a:r>
          </a:p>
          <a:p>
            <a:pPr algn="l" rtl="0">
              <a:buFontTx/>
              <a:buNone/>
              <a:defRPr/>
            </a:pPr>
            <a:r>
              <a:rPr lang="en-US" sz="1400" dirty="0" smtClean="0">
                <a:solidFill>
                  <a:srgbClr val="FF0000"/>
                </a:solidFill>
              </a:rPr>
              <a:t>If bleeding was due to placenta </a:t>
            </a:r>
            <a:r>
              <a:rPr lang="en-US" sz="1400" dirty="0" err="1" smtClean="0">
                <a:solidFill>
                  <a:srgbClr val="FF0000"/>
                </a:solidFill>
              </a:rPr>
              <a:t>accreta</a:t>
            </a:r>
            <a:r>
              <a:rPr lang="en-US" sz="1400" dirty="0" smtClean="0"/>
              <a:t>, with bleeding in the placental separation site,  the sutures are focused in two to three areas of heavy bleeding. </a:t>
            </a:r>
          </a:p>
          <a:p>
            <a:pPr algn="l" rtl="0">
              <a:buFontTx/>
              <a:buNone/>
              <a:defRPr/>
            </a:pPr>
            <a:r>
              <a:rPr lang="en-US" sz="1400" dirty="0" smtClean="0"/>
              <a:t>By suturing a few areas with this method, the bleeding is controlled by attaching and compressing the anterior and posterior uterine walls. </a:t>
            </a:r>
          </a:p>
          <a:p>
            <a:pPr algn="l" rtl="0">
              <a:buFontTx/>
              <a:buNone/>
              <a:defRPr/>
            </a:pPr>
            <a:r>
              <a:rPr lang="en-US" sz="1400" dirty="0" smtClean="0">
                <a:solidFill>
                  <a:srgbClr val="FF0000"/>
                </a:solidFill>
              </a:rPr>
              <a:t>If there is bleeding in the lower segment of the transverse incision site of the uterus because of placenta </a:t>
            </a:r>
            <a:r>
              <a:rPr lang="en-US" sz="1400" dirty="0" err="1" smtClean="0">
                <a:solidFill>
                  <a:srgbClr val="FF0000"/>
                </a:solidFill>
              </a:rPr>
              <a:t>previa</a:t>
            </a:r>
            <a:r>
              <a:rPr lang="en-US" sz="1400" dirty="0" smtClean="0">
                <a:solidFill>
                  <a:srgbClr val="FF0000"/>
                </a:solidFill>
              </a:rPr>
              <a:t>, </a:t>
            </a:r>
            <a:r>
              <a:rPr lang="en-US" sz="1400" dirty="0" smtClean="0"/>
              <a:t>the </a:t>
            </a:r>
            <a:r>
              <a:rPr lang="en-US" sz="1400" dirty="0" err="1" smtClean="0"/>
              <a:t>hemostatic</a:t>
            </a:r>
            <a:r>
              <a:rPr lang="en-US" sz="1400" dirty="0" smtClean="0"/>
              <a:t> multiple square sutures can be accomplished by pushing down the bladder</a:t>
            </a:r>
            <a:endParaRPr lang="ar-EG" sz="1400" dirty="0"/>
          </a:p>
        </p:txBody>
      </p:sp>
      <p:pic>
        <p:nvPicPr>
          <p:cNvPr id="3891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62600"/>
            <a:ext cx="1360488"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6" descr="C:\Documents and Settings\muhammad\Desktop\square sutur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3075" y="5334000"/>
            <a:ext cx="35909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34844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El </a:t>
            </a:r>
            <a:r>
              <a:rPr lang="en-US" b="1" dirty="0" err="1"/>
              <a:t>Shazly</a:t>
            </a:r>
            <a:r>
              <a:rPr lang="en-US" b="1" dirty="0"/>
              <a:t> suture </a:t>
            </a:r>
            <a:endParaRPr lang="en-US" dirty="0"/>
          </a:p>
        </p:txBody>
      </p:sp>
      <p:sp>
        <p:nvSpPr>
          <p:cNvPr id="3" name="Content Placeholder 2"/>
          <p:cNvSpPr>
            <a:spLocks noGrp="1"/>
          </p:cNvSpPr>
          <p:nvPr>
            <p:ph idx="1"/>
          </p:nvPr>
        </p:nvSpPr>
        <p:spPr/>
        <p:txBody>
          <a:bodyPr/>
          <a:lstStyle/>
          <a:p>
            <a:r>
              <a:rPr lang="en-US" dirty="0" smtClean="0"/>
              <a:t>continuous or </a:t>
            </a:r>
            <a:r>
              <a:rPr lang="en-US" dirty="0" err="1" smtClean="0"/>
              <a:t>intrupted</a:t>
            </a:r>
            <a:r>
              <a:rPr lang="en-US" dirty="0" smtClean="0"/>
              <a:t> 8 </a:t>
            </a:r>
            <a:r>
              <a:rPr lang="en-US" dirty="0"/>
              <a:t>compression suture with anterior and posterior bites. They resorted to this suture after failure of uterine artery ligation to stop bleeding in placenta </a:t>
            </a:r>
            <a:r>
              <a:rPr lang="en-US" dirty="0" err="1"/>
              <a:t>accreta</a:t>
            </a:r>
            <a:r>
              <a:rPr lang="en-US" dirty="0"/>
              <a:t> cases </a:t>
            </a:r>
          </a:p>
          <a:p>
            <a:endParaRPr lang="en-US" dirty="0"/>
          </a:p>
        </p:txBody>
      </p:sp>
    </p:spTree>
    <p:extLst>
      <p:ext uri="{BB962C8B-B14F-4D97-AF65-F5344CB8AC3E}">
        <p14:creationId xmlns:p14="http://schemas.microsoft.com/office/powerpoint/2010/main" val="16606372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sz="3100" b="1" dirty="0" err="1" smtClean="0"/>
              <a:t>Hemostatic</a:t>
            </a:r>
            <a:r>
              <a:rPr lang="en-US" sz="3100" b="1" dirty="0" smtClean="0"/>
              <a:t> cervical suturing </a:t>
            </a:r>
            <a:r>
              <a:rPr lang="en-US" sz="2700" b="1" dirty="0" smtClean="0"/>
              <a:t>technique for management of uncontrollable postpartum </a:t>
            </a:r>
            <a:r>
              <a:rPr lang="en-US" sz="2700" b="1" dirty="0" err="1" smtClean="0"/>
              <a:t>haemorrhage</a:t>
            </a:r>
            <a:r>
              <a:rPr lang="en-US" sz="2700" b="1" dirty="0" smtClean="0"/>
              <a:t> originating from the cervical canal.</a:t>
            </a:r>
            <a:r>
              <a:rPr lang="en-US" b="1" dirty="0" smtClean="0"/>
              <a:t/>
            </a:r>
            <a:br>
              <a:rPr lang="en-US" b="1" dirty="0" smtClean="0"/>
            </a:br>
            <a:endParaRPr lang="en-US" dirty="0"/>
          </a:p>
        </p:txBody>
      </p:sp>
      <p:sp>
        <p:nvSpPr>
          <p:cNvPr id="3" name="Content Placeholder 2"/>
          <p:cNvSpPr>
            <a:spLocks noGrp="1"/>
          </p:cNvSpPr>
          <p:nvPr>
            <p:ph idx="1"/>
          </p:nvPr>
        </p:nvSpPr>
        <p:spPr/>
        <p:txBody>
          <a:bodyPr/>
          <a:lstStyle/>
          <a:p>
            <a:r>
              <a:rPr lang="en-US" dirty="0" err="1" smtClean="0"/>
              <a:t>haemorrhage</a:t>
            </a:r>
            <a:r>
              <a:rPr lang="en-US" dirty="0" smtClean="0"/>
              <a:t> originating from the cervical canal and not responding to classic management. Haemostatic cervical suturing by using no. 1 chromic catgut is a new surgical technique which approximates anterior and posterior cervical lips. It controls cervical </a:t>
            </a:r>
            <a:r>
              <a:rPr lang="en-US" dirty="0" err="1" smtClean="0"/>
              <a:t>haemorrhage</a:t>
            </a:r>
            <a:r>
              <a:rPr lang="en-US" dirty="0" smtClean="0"/>
              <a:t> by attachment and compression of the </a:t>
            </a:r>
            <a:r>
              <a:rPr lang="en-US" dirty="0" err="1" smtClean="0"/>
              <a:t>haemorrhage</a:t>
            </a:r>
            <a:r>
              <a:rPr lang="en-US" smtClean="0"/>
              <a:t> site of the cervical lips and lower uterine segment</a:t>
            </a:r>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0"/>
            <a:ext cx="7886700" cy="1325563"/>
          </a:xfrm>
        </p:spPr>
        <p:txBody>
          <a:bodyPr/>
          <a:lstStyle/>
          <a:p>
            <a:pPr algn="ctr"/>
            <a:r>
              <a:rPr lang="en-US" dirty="0" smtClean="0"/>
              <a:t>Compression Suture In The Lower And Upper Segments</a:t>
            </a:r>
            <a:endParaRPr lang="en-US" dirty="0"/>
          </a:p>
        </p:txBody>
      </p:sp>
    </p:spTree>
    <p:extLst>
      <p:ext uri="{BB962C8B-B14F-4D97-AF65-F5344CB8AC3E}">
        <p14:creationId xmlns:p14="http://schemas.microsoft.com/office/powerpoint/2010/main" val="127208267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45424" y="1066800"/>
            <a:ext cx="2498575" cy="1473916"/>
          </a:xfrm>
          <a:prstGeom prst="rect">
            <a:avLst/>
          </a:prstGeom>
        </p:spPr>
      </p:pic>
      <p:sp>
        <p:nvSpPr>
          <p:cNvPr id="2" name="Title 1"/>
          <p:cNvSpPr>
            <a:spLocks noGrp="1"/>
          </p:cNvSpPr>
          <p:nvPr>
            <p:ph type="title"/>
          </p:nvPr>
        </p:nvSpPr>
        <p:spPr>
          <a:xfrm>
            <a:off x="628650" y="365127"/>
            <a:ext cx="8210550" cy="701673"/>
          </a:xfrm>
        </p:spPr>
        <p:txBody>
          <a:bodyPr>
            <a:normAutofit fontScale="90000"/>
          </a:bodyPr>
          <a:lstStyle/>
          <a:p>
            <a:r>
              <a:rPr lang="it-IT" sz="2800" dirty="0" smtClean="0"/>
              <a:t>(Guang-Tai </a:t>
            </a:r>
            <a:r>
              <a:rPr lang="it-IT" sz="2800" dirty="0"/>
              <a:t>Li </a:t>
            </a:r>
            <a:r>
              <a:rPr lang="it-IT" sz="2800" dirty="0" smtClean="0"/>
              <a:t>a )</a:t>
            </a:r>
            <a:r>
              <a:rPr lang="en-US" sz="2700" dirty="0" smtClean="0"/>
              <a:t>Longitudinal </a:t>
            </a:r>
            <a:r>
              <a:rPr lang="en-US" sz="2700" dirty="0"/>
              <a:t>parallel compression </a:t>
            </a:r>
            <a:r>
              <a:rPr lang="en-US" sz="2700" dirty="0" smtClean="0"/>
              <a:t>suture</a:t>
            </a:r>
            <a:r>
              <a:rPr lang="en-US" sz="2700" dirty="0"/>
              <a:t/>
            </a:r>
            <a:br>
              <a:rPr lang="en-US" sz="2700" dirty="0"/>
            </a:br>
            <a:endParaRPr lang="en-US" sz="2200" dirty="0"/>
          </a:p>
        </p:txBody>
      </p:sp>
      <p:sp>
        <p:nvSpPr>
          <p:cNvPr id="3" name="Content Placeholder 2"/>
          <p:cNvSpPr>
            <a:spLocks noGrp="1"/>
          </p:cNvSpPr>
          <p:nvPr>
            <p:ph idx="1"/>
          </p:nvPr>
        </p:nvSpPr>
        <p:spPr>
          <a:xfrm>
            <a:off x="263674" y="1143000"/>
            <a:ext cx="6381750" cy="5032375"/>
          </a:xfrm>
        </p:spPr>
        <p:txBody>
          <a:bodyPr>
            <a:normAutofit lnSpcReduction="10000"/>
          </a:bodyPr>
          <a:lstStyle/>
          <a:p>
            <a:pPr marL="0" indent="0">
              <a:buNone/>
            </a:pPr>
            <a:r>
              <a:rPr lang="en-US" dirty="0"/>
              <a:t>The </a:t>
            </a:r>
            <a:r>
              <a:rPr lang="en-US" dirty="0" smtClean="0"/>
              <a:t>suture apposed </a:t>
            </a:r>
            <a:r>
              <a:rPr lang="en-US" dirty="0"/>
              <a:t>the anterior and posterior walls of the lower uterine segment together using an absorbable</a:t>
            </a:r>
          </a:p>
          <a:p>
            <a:pPr marL="0" indent="0">
              <a:buNone/>
            </a:pPr>
            <a:r>
              <a:rPr lang="en-US" dirty="0"/>
              <a:t>thread A 70-mm round needle with a Number-1 absorbable thread was used. The point of needle entry</a:t>
            </a:r>
          </a:p>
          <a:p>
            <a:pPr marL="0" indent="0">
              <a:buNone/>
            </a:pPr>
            <a:r>
              <a:rPr lang="en-US" dirty="0"/>
              <a:t>was 1 cm above the upper margin of the cervix and 1 cm from the right lateral border of the lower</a:t>
            </a:r>
          </a:p>
          <a:p>
            <a:pPr marL="0" indent="0">
              <a:buNone/>
            </a:pPr>
            <a:r>
              <a:rPr lang="en-US" dirty="0"/>
              <a:t>segment of the anterior wall. </a:t>
            </a:r>
          </a:p>
          <a:p>
            <a:pPr marL="0" indent="0">
              <a:buNone/>
            </a:pPr>
            <a:r>
              <a:rPr lang="en-US" dirty="0" smtClean="0"/>
              <a:t>The </a:t>
            </a:r>
            <a:r>
              <a:rPr lang="en-US" dirty="0"/>
              <a:t>suture was threaded through the uterine cavity to the serosa of </a:t>
            </a:r>
            <a:r>
              <a:rPr lang="en-US" dirty="0" smtClean="0"/>
              <a:t>the posterior </a:t>
            </a:r>
            <a:r>
              <a:rPr lang="en-US" dirty="0"/>
              <a:t>wall. </a:t>
            </a:r>
            <a:endParaRPr lang="en-US" dirty="0" smtClean="0"/>
          </a:p>
          <a:p>
            <a:pPr marL="0" indent="0">
              <a:buNone/>
            </a:pPr>
            <a:r>
              <a:rPr lang="en-US" dirty="0" smtClean="0"/>
              <a:t>Then</a:t>
            </a:r>
            <a:r>
              <a:rPr lang="en-US" dirty="0"/>
              <a:t>, it was directed upward and threaded from the posterior to the anterior wall at ~</a:t>
            </a:r>
            <a:r>
              <a:rPr lang="en-US" dirty="0" smtClean="0"/>
              <a:t>1 -2 </a:t>
            </a:r>
            <a:r>
              <a:rPr lang="en-US" dirty="0"/>
              <a:t>cm above the upper boundary of the lower uterine segment and 3-cm medial to the right margin </a:t>
            </a:r>
            <a:r>
              <a:rPr lang="en-US" dirty="0" err="1" smtClean="0"/>
              <a:t>ofmthe</a:t>
            </a:r>
            <a:r>
              <a:rPr lang="en-US" dirty="0" smtClean="0"/>
              <a:t> </a:t>
            </a:r>
            <a:r>
              <a:rPr lang="en-US" dirty="0"/>
              <a:t>uterus</a:t>
            </a:r>
            <a:r>
              <a:rPr lang="en-US" dirty="0" smtClean="0"/>
              <a:t>.</a:t>
            </a:r>
          </a:p>
          <a:p>
            <a:pPr marL="0" indent="0">
              <a:buNone/>
            </a:pPr>
            <a:r>
              <a:rPr lang="en-US" dirty="0" smtClean="0"/>
              <a:t> </a:t>
            </a:r>
            <a:r>
              <a:rPr lang="en-US" dirty="0"/>
              <a:t>Both ends of the suture were tied on the anterior aspect of uterus. </a:t>
            </a:r>
          </a:p>
          <a:p>
            <a:pPr marL="0" indent="0">
              <a:buNone/>
            </a:pPr>
            <a:r>
              <a:rPr lang="en-US" dirty="0" smtClean="0"/>
              <a:t>The </a:t>
            </a:r>
            <a:r>
              <a:rPr lang="en-US" dirty="0"/>
              <a:t>left side was sutured </a:t>
            </a:r>
            <a:r>
              <a:rPr lang="en-US" dirty="0" smtClean="0"/>
              <a:t>in the </a:t>
            </a:r>
            <a:r>
              <a:rPr lang="en-US" dirty="0"/>
              <a:t>same way.</a:t>
            </a:r>
          </a:p>
        </p:txBody>
      </p:sp>
      <p:pic>
        <p:nvPicPr>
          <p:cNvPr id="5" name="Picture 4"/>
          <p:cNvPicPr>
            <a:picLocks noChangeAspect="1"/>
          </p:cNvPicPr>
          <p:nvPr/>
        </p:nvPicPr>
        <p:blipFill>
          <a:blip r:embed="rId3"/>
          <a:stretch>
            <a:fillRect/>
          </a:stretch>
        </p:blipFill>
        <p:spPr>
          <a:xfrm>
            <a:off x="7353633" y="2955932"/>
            <a:ext cx="1752835" cy="1941370"/>
          </a:xfrm>
          <a:prstGeom prst="rect">
            <a:avLst/>
          </a:prstGeom>
        </p:spPr>
      </p:pic>
      <p:pic>
        <p:nvPicPr>
          <p:cNvPr id="6" name="Picture 5"/>
          <p:cNvPicPr>
            <a:picLocks noChangeAspect="1"/>
          </p:cNvPicPr>
          <p:nvPr/>
        </p:nvPicPr>
        <p:blipFill>
          <a:blip r:embed="rId4"/>
          <a:stretch>
            <a:fillRect/>
          </a:stretch>
        </p:blipFill>
        <p:spPr>
          <a:xfrm>
            <a:off x="7185434" y="5248132"/>
            <a:ext cx="1958565" cy="1609868"/>
          </a:xfrm>
          <a:prstGeom prst="rect">
            <a:avLst/>
          </a:prstGeom>
        </p:spPr>
      </p:pic>
    </p:spTree>
    <p:extLst>
      <p:ext uri="{BB962C8B-B14F-4D97-AF65-F5344CB8AC3E}">
        <p14:creationId xmlns:p14="http://schemas.microsoft.com/office/powerpoint/2010/main" val="1314370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15000" cy="715962"/>
          </a:xfrm>
        </p:spPr>
        <p:txBody>
          <a:bodyPr>
            <a:normAutofit/>
          </a:bodyPr>
          <a:lstStyle/>
          <a:p>
            <a:pPr algn="ctr"/>
            <a:r>
              <a:rPr lang="en-US" dirty="0" smtClean="0"/>
              <a:t>Funnel compression suture</a:t>
            </a:r>
            <a:endParaRPr lang="en-US" dirty="0"/>
          </a:p>
        </p:txBody>
      </p:sp>
      <p:sp>
        <p:nvSpPr>
          <p:cNvPr id="3" name="Content Placeholder 2"/>
          <p:cNvSpPr>
            <a:spLocks noGrp="1"/>
          </p:cNvSpPr>
          <p:nvPr>
            <p:ph idx="1"/>
          </p:nvPr>
        </p:nvSpPr>
        <p:spPr>
          <a:xfrm>
            <a:off x="228600" y="1066800"/>
            <a:ext cx="5943600" cy="5791200"/>
          </a:xfrm>
        </p:spPr>
        <p:txBody>
          <a:bodyPr>
            <a:normAutofit fontScale="85000" lnSpcReduction="20000"/>
          </a:bodyPr>
          <a:lstStyle/>
          <a:p>
            <a:r>
              <a:rPr lang="en-US" dirty="0" smtClean="0"/>
              <a:t>a funnel compression suture </a:t>
            </a:r>
          </a:p>
          <a:p>
            <a:r>
              <a:rPr lang="en-US" dirty="0" smtClean="0"/>
              <a:t>the bladder was separated from the LUS and the cervix, and pushed reflectively downwards behind a retractor. A 70-mm round needle with a number 1 absorbable thread (90 cm) was inserted into the uterus 1 cm above the upper end of the cervix and 1 cm from the right lateral margin of the LUS, </a:t>
            </a:r>
          </a:p>
          <a:p>
            <a:r>
              <a:rPr lang="en-US" dirty="0" smtClean="0"/>
              <a:t>From front to back, guiding the thread through the uterine cavity to the serosa of the posterior wall.</a:t>
            </a:r>
          </a:p>
          <a:p>
            <a:r>
              <a:rPr lang="en-US" dirty="0" smtClean="0"/>
              <a:t>The needle was returned upwards from the posterior to the anterior wall at 2 cm above the upper boundary of LUS and 1 cm medial to the right lateral border of the uterus. </a:t>
            </a:r>
          </a:p>
          <a:p>
            <a:r>
              <a:rPr lang="en-US" dirty="0" smtClean="0"/>
              <a:t>Then, the suture was † extended downwards to re-enter the cavity at 1–2 cm right lateral border of the uterus, threading through the uterine cavity and the anterior wall to emerge at a point 1–2 cm below the caesarean incision and 1–2 cm from the right lateral border of the uterus </a:t>
            </a:r>
          </a:p>
          <a:p>
            <a:r>
              <a:rPr lang="en-US" dirty="0" smtClean="0"/>
              <a:t>Both ends were then tied tightly. The same stitch was repeated on the left side. By keeping an opened caesarean incision</a:t>
            </a:r>
          </a:p>
          <a:p>
            <a:r>
              <a:rPr lang="en-US" dirty="0" smtClean="0"/>
              <a:t>while placing the suture we ensured that, when the LUS was closed, the angles of the incision were not sewn up and the bleeding could be examined under direct vision.</a:t>
            </a:r>
          </a:p>
          <a:p>
            <a:r>
              <a:rPr lang="en-US" dirty="0" smtClean="0"/>
              <a:t>(similar in appearance to an inverted Chinese character ‘eight’, ‘</a:t>
            </a:r>
            <a:r>
              <a:rPr lang="ja-JP" altLang="en-US" dirty="0" smtClean="0"/>
              <a:t>ハ’</a:t>
            </a:r>
            <a:r>
              <a:rPr lang="en-US" altLang="ja-JP" dirty="0" smtClean="0"/>
              <a:t>).</a:t>
            </a:r>
            <a:endParaRPr lang="en-US" dirty="0"/>
          </a:p>
        </p:txBody>
      </p:sp>
      <p:pic>
        <p:nvPicPr>
          <p:cNvPr id="1026" name="Picture 2" descr="C:\Documents and Settings\mmhennawy\Desktop\New folder\funnel shaped compression suture.jpg"/>
          <p:cNvPicPr>
            <a:picLocks noChangeAspect="1" noChangeArrowheads="1"/>
          </p:cNvPicPr>
          <p:nvPr/>
        </p:nvPicPr>
        <p:blipFill>
          <a:blip r:embed="rId2"/>
          <a:srcRect/>
          <a:stretch>
            <a:fillRect/>
          </a:stretch>
        </p:blipFill>
        <p:spPr bwMode="auto">
          <a:xfrm>
            <a:off x="6568722" y="114300"/>
            <a:ext cx="2575278" cy="1905000"/>
          </a:xfrm>
          <a:prstGeom prst="rect">
            <a:avLst/>
          </a:prstGeom>
          <a:noFill/>
        </p:spPr>
      </p:pic>
    </p:spTree>
    <p:extLst>
      <p:ext uri="{BB962C8B-B14F-4D97-AF65-F5344CB8AC3E}">
        <p14:creationId xmlns:p14="http://schemas.microsoft.com/office/powerpoint/2010/main" val="32273019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987792"/>
            <a:ext cx="6679726" cy="667852"/>
          </a:xfrm>
        </p:spPr>
        <p:txBody>
          <a:bodyPr>
            <a:normAutofit fontScale="90000"/>
          </a:bodyPr>
          <a:lstStyle/>
          <a:p>
            <a:pPr algn="ctr"/>
            <a:r>
              <a:rPr lang="en-US" dirty="0" smtClean="0"/>
              <a:t/>
            </a:r>
            <a:br>
              <a:rPr lang="en-US" dirty="0" smtClean="0"/>
            </a:br>
            <a:r>
              <a:rPr lang="en-US" dirty="0" smtClean="0"/>
              <a:t>Uterine </a:t>
            </a:r>
            <a:r>
              <a:rPr lang="en-US" dirty="0"/>
              <a:t>folding hemostatic sutures</a:t>
            </a:r>
            <a:br>
              <a:rPr lang="en-US" dirty="0"/>
            </a:br>
            <a:endParaRPr lang="en-US" dirty="0"/>
          </a:p>
        </p:txBody>
      </p:sp>
      <p:sp>
        <p:nvSpPr>
          <p:cNvPr id="3" name="Content Placeholder 2"/>
          <p:cNvSpPr>
            <a:spLocks noGrp="1"/>
          </p:cNvSpPr>
          <p:nvPr>
            <p:ph idx="1"/>
          </p:nvPr>
        </p:nvSpPr>
        <p:spPr>
          <a:xfrm>
            <a:off x="235425" y="1860361"/>
            <a:ext cx="6868235" cy="3991970"/>
          </a:xfrm>
        </p:spPr>
        <p:txBody>
          <a:bodyPr/>
          <a:lstStyle/>
          <a:p>
            <a:r>
              <a:rPr lang="en-US" dirty="0" smtClean="0"/>
              <a:t>Fold </a:t>
            </a:r>
            <a:r>
              <a:rPr lang="en-US" dirty="0"/>
              <a:t>the uterine fundus onto the anterior wall of the corpus uterus using an absorbable suture that thread tautly through the inner </a:t>
            </a:r>
            <a:r>
              <a:rPr lang="en-US" dirty="0" err="1"/>
              <a:t>myometrial</a:t>
            </a:r>
            <a:r>
              <a:rPr lang="en-US" dirty="0"/>
              <a:t> layer of the uterus 1–3 cm below the fundus (not entered into uterine cavity) and 1–2 cm above and below the CS incision (entered into uterine cavity 2–4 cm medal to bilateral border of the uterus</a:t>
            </a:r>
            <a:r>
              <a:rPr lang="en-US" dirty="0" smtClean="0"/>
              <a:t>).</a:t>
            </a:r>
          </a:p>
          <a:p>
            <a:r>
              <a:rPr lang="en-US" dirty="0"/>
              <a:t>Uterine folding hemostasis is a simple, safe and effective technique to control the atonic PPH.</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65757" y="1123381"/>
            <a:ext cx="1668313" cy="12436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08376" y="2726216"/>
            <a:ext cx="1795915" cy="145319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1914" y="4538596"/>
            <a:ext cx="1642377" cy="1221262"/>
          </a:xfrm>
          <a:prstGeom prst="rect">
            <a:avLst/>
          </a:prstGeom>
        </p:spPr>
      </p:pic>
    </p:spTree>
    <p:extLst>
      <p:ext uri="{BB962C8B-B14F-4D97-AF65-F5344CB8AC3E}">
        <p14:creationId xmlns:p14="http://schemas.microsoft.com/office/powerpoint/2010/main" val="33677180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892</TotalTime>
  <Words>11561</Words>
  <Application>Microsoft Office PowerPoint</Application>
  <PresentationFormat>On-screen Show (4:3)</PresentationFormat>
  <Paragraphs>825</Paragraphs>
  <Slides>143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143</vt:i4>
      </vt:variant>
    </vt:vector>
  </HeadingPairs>
  <TitlesOfParts>
    <vt:vector size="149" baseType="lpstr">
      <vt:lpstr>ＭＳ Ｐゴシック</vt:lpstr>
      <vt:lpstr>Arial</vt:lpstr>
      <vt:lpstr>Calibri</vt:lpstr>
      <vt:lpstr>Calibri Light</vt:lpstr>
      <vt:lpstr>Times New Roman</vt:lpstr>
      <vt:lpstr>Office Theme</vt:lpstr>
      <vt:lpstr>   Abnormal Invasive  Placenta (AIP)   </vt:lpstr>
      <vt:lpstr> Definition </vt:lpstr>
      <vt:lpstr>First Described</vt:lpstr>
      <vt:lpstr>Why?</vt:lpstr>
      <vt:lpstr>  Molecular Circuits Shared by Placental and Cancer Cells </vt:lpstr>
      <vt:lpstr>Terminology</vt:lpstr>
      <vt:lpstr>Incidence of Placenta Accreta</vt:lpstr>
      <vt:lpstr>Risk factors </vt:lpstr>
      <vt:lpstr> Classification Type of uterine pathologies </vt:lpstr>
      <vt:lpstr>The Degree Of Placental Invasiveness </vt:lpstr>
      <vt:lpstr>A -Types According Depth</vt:lpstr>
      <vt:lpstr>B-Lateral Extension ( Size)</vt:lpstr>
      <vt:lpstr>C - Sites of Uterine Invasion</vt:lpstr>
      <vt:lpstr>Diagnosing Placenta Accreta</vt:lpstr>
      <vt:lpstr> Diagnosing during pregnancy</vt:lpstr>
      <vt:lpstr>ULTRASOUND OF PLACENTA ACCRETE</vt:lpstr>
      <vt:lpstr>Magnetic Resonance Imaging</vt:lpstr>
      <vt:lpstr>3-Blood Tests</vt:lpstr>
      <vt:lpstr>PowerPoint Presentation</vt:lpstr>
      <vt:lpstr>Diagnosing during delivery</vt:lpstr>
      <vt:lpstr> At The Time Of Surgery </vt:lpstr>
      <vt:lpstr>Treatment for Placenta Accreta </vt:lpstr>
      <vt:lpstr>Decision</vt:lpstr>
      <vt:lpstr> Mechanisms of Hemostasis </vt:lpstr>
      <vt:lpstr> Treatment for placenta accreta </vt:lpstr>
      <vt:lpstr>PowerPoint Presentation</vt:lpstr>
      <vt:lpstr>   Antenatal Management    </vt:lpstr>
      <vt:lpstr>PATIENT INFORMATION</vt:lpstr>
      <vt:lpstr>Delivery planning </vt:lpstr>
      <vt:lpstr>Suspected Placenta Praevia accreta  </vt:lpstr>
      <vt:lpstr> Unexpected Placenta Accreta </vt:lpstr>
      <vt:lpstr> Management of unsuspected placenta percreta  </vt:lpstr>
      <vt:lpstr>PowerPoint Presentation</vt:lpstr>
      <vt:lpstr>Preoperative preparations</vt:lpstr>
      <vt:lpstr>Multidisciplinary approach </vt:lpstr>
      <vt:lpstr> Prophylactic Embolization Or Balloon Occlusion </vt:lpstr>
      <vt:lpstr>Ureteric Stenting</vt:lpstr>
      <vt:lpstr> the optimal anesthetic technique for placental accreta? </vt:lpstr>
      <vt:lpstr> Blood Transfusion  </vt:lpstr>
      <vt:lpstr>Intraoperative Cell Salvage (ICS)</vt:lpstr>
      <vt:lpstr> Steps involved in cell salvage: </vt:lpstr>
      <vt:lpstr>Skin Incision</vt:lpstr>
      <vt:lpstr>Uterine Incision</vt:lpstr>
      <vt:lpstr>Preterm Cesarean hysterectomy without removal of placenta</vt:lpstr>
      <vt:lpstr>Total Or Subtotal Hysterectomy</vt:lpstr>
      <vt:lpstr>LEAVING THE PLACENTA IN SITU APPROACH  (The Expectant Approach)</vt:lpstr>
      <vt:lpstr>Options May Be Considered. </vt:lpstr>
      <vt:lpstr>Medical Management </vt:lpstr>
      <vt:lpstr> Criteria to identify Failed Trial of Conservative Management </vt:lpstr>
      <vt:lpstr> Surgical Management of Limited (Focal) Accreta </vt:lpstr>
      <vt:lpstr> Exision Of Focal Myometrium With Underlying Placenta</vt:lpstr>
      <vt:lpstr>Illustrating figure showing idea of technique</vt:lpstr>
      <vt:lpstr>Removal Of Placenta</vt:lpstr>
      <vt:lpstr> Techniques For Controlling Postpartum Haemorrhage As Adjuvant To Definitive Treatment  </vt:lpstr>
      <vt:lpstr>PowerPoint Presentation</vt:lpstr>
      <vt:lpstr> The Golden Hour” Of Resuscitation   </vt:lpstr>
      <vt:lpstr>HAEMOSTASIS  Algorithm </vt:lpstr>
      <vt:lpstr>PowerPoint Presentation</vt:lpstr>
      <vt:lpstr>Pharmaceutical treatment </vt:lpstr>
      <vt:lpstr>Stepwise Administration of uterotonic drugs</vt:lpstr>
      <vt:lpstr>Physical methods </vt:lpstr>
      <vt:lpstr>Aortic   Compression</vt:lpstr>
      <vt:lpstr>Uterine Packing </vt:lpstr>
      <vt:lpstr> Foley's Catheter Balloon Tamponade </vt:lpstr>
      <vt:lpstr> Uterine Cooling </vt:lpstr>
      <vt:lpstr> Vaccum Induced Uterine Tamponade = instastop </vt:lpstr>
      <vt:lpstr>   Tissue Tamponade techniques Compression natural tamponade sutures  </vt:lpstr>
      <vt:lpstr> Dawlatly suture </vt:lpstr>
      <vt:lpstr>Hennawy Compression Tamponade Suture</vt:lpstr>
      <vt:lpstr>Oversewing Of The Implantation Site</vt:lpstr>
      <vt:lpstr>Multiple interrupted sutures of full thickness uterine wall in a circle</vt:lpstr>
      <vt:lpstr>Purse String Stitch</vt:lpstr>
      <vt:lpstr>Plication of the friable lower uterine segment</vt:lpstr>
      <vt:lpstr>Multiple interrupted uterine transverse compression sutures with uterine artery ligation </vt:lpstr>
      <vt:lpstr>Folding Sutures</vt:lpstr>
      <vt:lpstr>Affronti’s Sutures</vt:lpstr>
      <vt:lpstr>           Standard Multifaceted Spiral Suture ( MSS) -- the lower uterine segment procedure. -- A. Bilateral clamping of uterine arteries: special atraumatic vascular clamps (SHA's clamps) are fixed on each side of the uterus to control blood flow via the uterine arteries until the bleeding situation has been addressed and uterus sutured.  --B. A continuous running suture is made inferosuperiorly, starting from the internal cervical os (from the cervical area towards the uterine cavity) until the bleeder site has been surpassed by 1 cm.  --C. The lower uterine segment can be divided into 4 areas, namely: anterior, posterior, left, and right. Once a particular area has been sutured, the bleeding situation is evaluated . After assessment, we have noticed that 1 to 3 areas typically require suturing, and if need be, all 4 areas.</vt:lpstr>
      <vt:lpstr>Compression </vt:lpstr>
      <vt:lpstr>Uterine Fundal Massage</vt:lpstr>
      <vt:lpstr>Lower Uterine Segment Compression</vt:lpstr>
      <vt:lpstr>Bimanual Uterine Compression</vt:lpstr>
      <vt:lpstr>Butterfly PostPartum Device </vt:lpstr>
      <vt:lpstr> Uterine Wrapping </vt:lpstr>
      <vt:lpstr>External Elastic Uterine Bandage</vt:lpstr>
      <vt:lpstr>Compression Sutures</vt:lpstr>
      <vt:lpstr> 3 New Removable Uterine Compression Sutures </vt:lpstr>
      <vt:lpstr>Compression Sutures In The Lower Segment</vt:lpstr>
      <vt:lpstr> Vertical sutures  </vt:lpstr>
      <vt:lpstr>Muppala 2006</vt:lpstr>
      <vt:lpstr>Oblique Suture =Ashok Anands Stitch</vt:lpstr>
      <vt:lpstr>Arulkumaran  transeverse full thickness  isthmic-cervical apposition sutures</vt:lpstr>
      <vt:lpstr>Circular isthmic-cervical sutures</vt:lpstr>
      <vt:lpstr>CHO Square Sutures</vt:lpstr>
      <vt:lpstr>El Shazly suture </vt:lpstr>
      <vt:lpstr>Hemostatic cervical suturing technique for management of uncontrollable postpartum haemorrhage originating from the cervical canal. </vt:lpstr>
      <vt:lpstr>Compression Suture In The Lower And Upper Segments</vt:lpstr>
      <vt:lpstr>(Guang-Tai Li a )Longitudinal parallel compression suture </vt:lpstr>
      <vt:lpstr>Funnel compression suture</vt:lpstr>
      <vt:lpstr> Uterine folding hemostatic sutures </vt:lpstr>
      <vt:lpstr>Symbol ‘?’ suture</vt:lpstr>
      <vt:lpstr>Compression Suture In All The Uterus </vt:lpstr>
      <vt:lpstr>B-Lynch Following cesarean section</vt:lpstr>
      <vt:lpstr> Modified  B-Lynch suture  </vt:lpstr>
      <vt:lpstr>Hayman,s Technique</vt:lpstr>
      <vt:lpstr> Symbol “&amp;” or Pin uterine compression  Suture   It staples the anterior wall and posterior wall of lower uterine segment together by the tied tightly thread, and makes the uterine vessel bed or branch of two lateral uterine arteries twisted or closed so as to stop the bleeding. As other compression suture techniques</vt:lpstr>
      <vt:lpstr>Marasinghe’s procedure</vt:lpstr>
      <vt:lpstr>Matsubara-Yano</vt:lpstr>
      <vt:lpstr>Bhal</vt:lpstr>
      <vt:lpstr>Devascularisations</vt:lpstr>
      <vt:lpstr>Devascularisations</vt:lpstr>
      <vt:lpstr>PowerPoint Presentation</vt:lpstr>
      <vt:lpstr>Underpinning vessels </vt:lpstr>
      <vt:lpstr>Transvaginal Uterine Artery Clamping </vt:lpstr>
      <vt:lpstr>Vessels  ligation</vt:lpstr>
      <vt:lpstr>Trans abdominal uterine artery ligation  </vt:lpstr>
      <vt:lpstr> Ligation of Anastomosing Vessel between Uterine and Ovarian Arteries </vt:lpstr>
      <vt:lpstr>Internal Iliac artery ligation  </vt:lpstr>
      <vt:lpstr>One hemostatic suture</vt:lpstr>
      <vt:lpstr>Tourniquet</vt:lpstr>
      <vt:lpstr>One tourniquet = Isthmic Tourniquet</vt:lpstr>
      <vt:lpstr>One Tourniquet = 2UA + 2OVA</vt:lpstr>
      <vt:lpstr>TTT = Triple Tie Technique  A- 3 foley,s catheters B-one foley,s and 2 loops Or 2 Clamps</vt:lpstr>
      <vt:lpstr>Hemostatic Gel </vt:lpstr>
      <vt:lpstr>Combined Methods</vt:lpstr>
      <vt:lpstr>Combine the compression suture with an intrauterine balloon. </vt:lpstr>
      <vt:lpstr>Foley's catheter balloon and suture around</vt:lpstr>
      <vt:lpstr> Transverse B-lynch sutures  </vt:lpstr>
      <vt:lpstr>Intrauterine gauze compress combined B-Lynch uterine compression suture </vt:lpstr>
      <vt:lpstr>Uterine packing with chitosan-covered gauze </vt:lpstr>
      <vt:lpstr>Uterine packing with tranexamic acid-covered gauze</vt:lpstr>
      <vt:lpstr>Uterine Balloon Tamponade in Combination with Topical Administration of Tranexamic Acid </vt:lpstr>
      <vt:lpstr>(Modified UBT) uterine balloon tamponade</vt:lpstr>
      <vt:lpstr>Steps Of Tretment</vt:lpstr>
      <vt:lpstr>One-step conservative surgery for abnormal placentation (OSCS) =one operation=one-time surgery= One step procedures </vt:lpstr>
      <vt:lpstr>Two step procedure (Palacios-Jaraquemada,2013)  </vt:lpstr>
      <vt:lpstr>‘Triple-P Procedure’</vt:lpstr>
      <vt:lpstr>PowerPoint Presentation</vt:lpstr>
      <vt:lpstr>Risk to the Mother </vt:lpstr>
      <vt:lpstr>Risk to the Foetus </vt:lpstr>
      <vt:lpstr> prophylaxis</vt:lpstr>
      <vt:lpstr> Stepwise Approach to Placenta Previa Accreta </vt:lpstr>
      <vt:lpstr>PowerPoint Presentation</vt:lpstr>
      <vt:lpstr>Conclusions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Abnormal Invasive  Placenta (AIP)   </dc:title>
  <dc:creator/>
  <cp:lastModifiedBy>MHennawy</cp:lastModifiedBy>
  <cp:revision>283</cp:revision>
  <dcterms:created xsi:type="dcterms:W3CDTF">2006-08-16T00:00:00Z</dcterms:created>
  <dcterms:modified xsi:type="dcterms:W3CDTF">2018-06-17T09:16:19Z</dcterms:modified>
</cp:coreProperties>
</file>